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2918400" cy="43891200"/>
  <p:notesSz cx="6858000" cy="9144000"/>
  <p:defaultTextStyle>
    <a:defPPr>
      <a:defRPr lang="es-ES"/>
    </a:defPPr>
    <a:lvl1pPr marL="0" algn="l" defTabSz="4430139" rtl="0" eaLnBrk="1" latinLnBrk="0" hangingPunct="1">
      <a:defRPr sz="8722" kern="1200">
        <a:solidFill>
          <a:schemeClr val="tx1"/>
        </a:solidFill>
        <a:latin typeface="+mn-lt"/>
        <a:ea typeface="+mn-ea"/>
        <a:cs typeface="+mn-cs"/>
      </a:defRPr>
    </a:lvl1pPr>
    <a:lvl2pPr marL="2215069" algn="l" defTabSz="4430139" rtl="0" eaLnBrk="1" latinLnBrk="0" hangingPunct="1">
      <a:defRPr sz="8722" kern="1200">
        <a:solidFill>
          <a:schemeClr val="tx1"/>
        </a:solidFill>
        <a:latin typeface="+mn-lt"/>
        <a:ea typeface="+mn-ea"/>
        <a:cs typeface="+mn-cs"/>
      </a:defRPr>
    </a:lvl2pPr>
    <a:lvl3pPr marL="4430139" algn="l" defTabSz="4430139" rtl="0" eaLnBrk="1" latinLnBrk="0" hangingPunct="1">
      <a:defRPr sz="8722" kern="1200">
        <a:solidFill>
          <a:schemeClr val="tx1"/>
        </a:solidFill>
        <a:latin typeface="+mn-lt"/>
        <a:ea typeface="+mn-ea"/>
        <a:cs typeface="+mn-cs"/>
      </a:defRPr>
    </a:lvl3pPr>
    <a:lvl4pPr marL="6645209" algn="l" defTabSz="4430139" rtl="0" eaLnBrk="1" latinLnBrk="0" hangingPunct="1">
      <a:defRPr sz="8722" kern="1200">
        <a:solidFill>
          <a:schemeClr val="tx1"/>
        </a:solidFill>
        <a:latin typeface="+mn-lt"/>
        <a:ea typeface="+mn-ea"/>
        <a:cs typeface="+mn-cs"/>
      </a:defRPr>
    </a:lvl4pPr>
    <a:lvl5pPr marL="8860279" algn="l" defTabSz="4430139" rtl="0" eaLnBrk="1" latinLnBrk="0" hangingPunct="1">
      <a:defRPr sz="8722" kern="1200">
        <a:solidFill>
          <a:schemeClr val="tx1"/>
        </a:solidFill>
        <a:latin typeface="+mn-lt"/>
        <a:ea typeface="+mn-ea"/>
        <a:cs typeface="+mn-cs"/>
      </a:defRPr>
    </a:lvl5pPr>
    <a:lvl6pPr marL="11075348" algn="l" defTabSz="4430139" rtl="0" eaLnBrk="1" latinLnBrk="0" hangingPunct="1">
      <a:defRPr sz="8722" kern="1200">
        <a:solidFill>
          <a:schemeClr val="tx1"/>
        </a:solidFill>
        <a:latin typeface="+mn-lt"/>
        <a:ea typeface="+mn-ea"/>
        <a:cs typeface="+mn-cs"/>
      </a:defRPr>
    </a:lvl6pPr>
    <a:lvl7pPr marL="13290418" algn="l" defTabSz="4430139" rtl="0" eaLnBrk="1" latinLnBrk="0" hangingPunct="1">
      <a:defRPr sz="8722" kern="1200">
        <a:solidFill>
          <a:schemeClr val="tx1"/>
        </a:solidFill>
        <a:latin typeface="+mn-lt"/>
        <a:ea typeface="+mn-ea"/>
        <a:cs typeface="+mn-cs"/>
      </a:defRPr>
    </a:lvl7pPr>
    <a:lvl8pPr marL="15505487" algn="l" defTabSz="4430139" rtl="0" eaLnBrk="1" latinLnBrk="0" hangingPunct="1">
      <a:defRPr sz="8722" kern="1200">
        <a:solidFill>
          <a:schemeClr val="tx1"/>
        </a:solidFill>
        <a:latin typeface="+mn-lt"/>
        <a:ea typeface="+mn-ea"/>
        <a:cs typeface="+mn-cs"/>
      </a:defRPr>
    </a:lvl8pPr>
    <a:lvl9pPr marL="17720557" algn="l" defTabSz="4430139" rtl="0" eaLnBrk="1" latinLnBrk="0" hangingPunct="1">
      <a:defRPr sz="872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824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4D86"/>
    <a:srgbClr val="294E88"/>
    <a:srgbClr val="000066"/>
    <a:srgbClr val="E1E1E1"/>
    <a:srgbClr val="4A64A3"/>
    <a:srgbClr val="DDDDDD"/>
    <a:srgbClr val="DADADA"/>
    <a:srgbClr val="213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48"/>
    <p:restoredTop sz="94660"/>
  </p:normalViewPr>
  <p:slideViewPr>
    <p:cSldViewPr snapToGrid="0">
      <p:cViewPr>
        <p:scale>
          <a:sx n="10" d="100"/>
          <a:sy n="10" d="100"/>
        </p:scale>
        <p:origin x="2490" y="1218"/>
      </p:cViewPr>
      <p:guideLst>
        <p:guide orient="horz" pos="13824"/>
        <p:guide pos="1036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8" d="100"/>
          <a:sy n="98" d="100"/>
        </p:scale>
        <p:origin x="-356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mskcc.root.mskcc.org\dfsroot\Medicine\PapanicolaouShared\Jiaqi%20Fang\figure-draft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mskcc.root.mskcc.org\dfsroot\Medicine\PapanicolaouShared\Jiaqi%20Fang\CMV%20Project\figure-draft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mskcc.root.mskcc.org\dfsroot\Medicine\PapanicolaouShared\Jiaqi%20Fang\CMV%20Project\figure-draft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mskcc.root.mskcc.org\dfsroot\Medicine\PapanicolaouShared\Jiaqi%20Fang\CMV%20Project\figure-draf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744871646562822"/>
          <c:y val="0.17813851360899918"/>
          <c:w val="0.84255128353437192"/>
          <c:h val="0.6519807594471609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Sheet7!$H$26</c:f>
              <c:strCache>
                <c:ptCount val="1"/>
                <c:pt idx="0">
                  <c:v>Mean length of stay (LOS) for HCT 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2AE-4564-9EAD-8890A66B1A9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2AE-4564-9EAD-8890A66B1A9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2AE-4564-9EAD-8890A66B1A9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2AE-4564-9EAD-8890A66B1A9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={1}</c:f>
              </c:numRef>
            </c:plus>
            <c:minus>
              <c:numRef>
                <c:f>={1}</c:f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multiLvlStrRef>
              <c:f>Sheet7!$F$27:$G$30</c:f>
              <c:multiLvlStrCache>
                <c:ptCount val="4"/>
                <c:lvl>
                  <c:pt idx="0">
                    <c:v>PET </c:v>
                  </c:pt>
                  <c:pt idx="1">
                    <c:v>NO PET</c:v>
                  </c:pt>
                  <c:pt idx="2">
                    <c:v>PET </c:v>
                  </c:pt>
                  <c:pt idx="3">
                    <c:v>NO PET</c:v>
                  </c:pt>
                </c:lvl>
                <c:lvl>
                  <c:pt idx="0">
                    <c:v>Low risk</c:v>
                  </c:pt>
                  <c:pt idx="2">
                    <c:v>High Risk</c:v>
                  </c:pt>
                </c:lvl>
              </c:multiLvlStrCache>
            </c:multiLvlStrRef>
          </c:cat>
          <c:val>
            <c:numRef>
              <c:f>Sheet7!$H$27:$H$30</c:f>
              <c:numCache>
                <c:formatCode>General</c:formatCode>
                <c:ptCount val="4"/>
                <c:pt idx="0">
                  <c:v>36</c:v>
                </c:pt>
                <c:pt idx="1">
                  <c:v>30.7</c:v>
                </c:pt>
                <c:pt idx="2">
                  <c:v>33.299999999999997</c:v>
                </c:pt>
                <c:pt idx="3">
                  <c:v>27.7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2AE-4564-9EAD-8890A66B1A9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64780072"/>
        <c:axId val="464780400"/>
      </c:barChart>
      <c:catAx>
        <c:axId val="464780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64780400"/>
        <c:crosses val="autoZero"/>
        <c:auto val="1"/>
        <c:lblAlgn val="ctr"/>
        <c:lblOffset val="100"/>
        <c:noMultiLvlLbl val="0"/>
      </c:catAx>
      <c:valAx>
        <c:axId val="46478040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sz="2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Average length</a:t>
                </a:r>
                <a:r>
                  <a:rPr lang="en-US" sz="2000" b="1" baseline="0" dirty="0">
                    <a:latin typeface="Arial" panose="020B0604020202020204" pitchFamily="34" charset="0"/>
                    <a:cs typeface="Arial" panose="020B0604020202020204" pitchFamily="34" charset="0"/>
                  </a:rPr>
                  <a:t> of stay for HCT in days</a:t>
                </a:r>
              </a:p>
            </c:rich>
          </c:tx>
          <c:layout>
            <c:manualLayout>
              <c:xMode val="edge"/>
              <c:yMode val="edge"/>
              <c:x val="9.1917541039312368E-3"/>
              <c:y val="0.1631691701182435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64780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93877325033904"/>
          <c:y val="0.15086646279306828"/>
          <c:w val="0.83061222419288272"/>
          <c:h val="0.690721345351178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Sheet7!$O$21</c:f>
              <c:strCache>
                <c:ptCount val="1"/>
                <c:pt idx="0">
                  <c:v>Number of patients with readmission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49F-4FB0-9656-9327A2BF38DD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49F-4FB0-9656-9327A2BF38D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Sheet7!$M$22:$N$25</c:f>
              <c:multiLvlStrCache>
                <c:ptCount val="4"/>
                <c:lvl>
                  <c:pt idx="0">
                    <c:v>PET </c:v>
                  </c:pt>
                  <c:pt idx="1">
                    <c:v>NO PET</c:v>
                  </c:pt>
                  <c:pt idx="2">
                    <c:v>PET </c:v>
                  </c:pt>
                  <c:pt idx="3">
                    <c:v>NO PET</c:v>
                  </c:pt>
                </c:lvl>
                <c:lvl>
                  <c:pt idx="0">
                    <c:v>Low risk</c:v>
                  </c:pt>
                  <c:pt idx="2">
                    <c:v>High Risk</c:v>
                  </c:pt>
                </c:lvl>
              </c:multiLvlStrCache>
            </c:multiLvlStrRef>
          </c:cat>
          <c:val>
            <c:numRef>
              <c:f>Sheet7!$O$22:$O$25</c:f>
              <c:numCache>
                <c:formatCode>0%</c:formatCode>
                <c:ptCount val="4"/>
                <c:pt idx="0">
                  <c:v>0.57999999999999996</c:v>
                </c:pt>
                <c:pt idx="1">
                  <c:v>0.33</c:v>
                </c:pt>
                <c:pt idx="2">
                  <c:v>0.52</c:v>
                </c:pt>
                <c:pt idx="3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49F-4FB0-9656-9327A2BF38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8182440"/>
        <c:axId val="568182768"/>
      </c:barChart>
      <c:catAx>
        <c:axId val="568182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68182768"/>
        <c:crosses val="autoZero"/>
        <c:auto val="1"/>
        <c:lblAlgn val="ctr"/>
        <c:lblOffset val="100"/>
        <c:noMultiLvlLbl val="0"/>
      </c:catAx>
      <c:valAx>
        <c:axId val="5681827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sz="2000">
                    <a:latin typeface="Arial" panose="020B0604020202020204" pitchFamily="34" charset="0"/>
                    <a:cs typeface="Arial" panose="020B0604020202020204" pitchFamily="34" charset="0"/>
                  </a:rPr>
                  <a:t>Porportiong of patients</a:t>
                </a:r>
                <a:r>
                  <a:rPr lang="en-US" sz="2000" baseline="0">
                    <a:latin typeface="Arial" panose="020B0604020202020204" pitchFamily="34" charset="0"/>
                    <a:cs typeface="Arial" panose="020B0604020202020204" pitchFamily="34" charset="0"/>
                  </a:rPr>
                  <a:t> with </a:t>
                </a:r>
                <a:r>
                  <a:rPr lang="en-US" sz="2000" u="sng" baseline="0">
                    <a:latin typeface="Arial" panose="020B0604020202020204" pitchFamily="34" charset="0"/>
                    <a:cs typeface="Arial" panose="020B0604020202020204" pitchFamily="34" charset="0"/>
                  </a:rPr>
                  <a:t>&gt;</a:t>
                </a:r>
                <a:r>
                  <a:rPr lang="en-US" sz="2000" u="none" baseline="0">
                    <a:latin typeface="Arial" panose="020B0604020202020204" pitchFamily="34" charset="0"/>
                    <a:cs typeface="Arial" panose="020B0604020202020204" pitchFamily="34" charset="0"/>
                  </a:rPr>
                  <a:t> 1 readmission</a:t>
                </a:r>
                <a:endParaRPr lang="en-US" sz="2000" u="sng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layout>
            <c:manualLayout>
              <c:xMode val="edge"/>
              <c:yMode val="edge"/>
              <c:x val="1.2820496211395385E-2"/>
              <c:y val="0.1821410149515276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68182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168488284296131"/>
          <c:y val="0.12123040175533614"/>
          <c:w val="0.8763836660931561"/>
          <c:h val="0.72890900072102627"/>
        </c:manualLayout>
      </c:layout>
      <c:stockChart>
        <c:ser>
          <c:idx val="0"/>
          <c:order val="0"/>
          <c:tx>
            <c:strRef>
              <c:f>Sheet1!$O$1:$O$2</c:f>
              <c:strCache>
                <c:ptCount val="2"/>
                <c:pt idx="0">
                  <c:v>Readmission Rate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10"/>
            <c:spPr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Sheet1!$M$3:$N$6</c:f>
              <c:multiLvlStrCache>
                <c:ptCount val="4"/>
                <c:lvl>
                  <c:pt idx="0">
                    <c:v>PET </c:v>
                  </c:pt>
                  <c:pt idx="1">
                    <c:v>NO PET</c:v>
                  </c:pt>
                  <c:pt idx="2">
                    <c:v>PET</c:v>
                  </c:pt>
                  <c:pt idx="3">
                    <c:v>NO PET</c:v>
                  </c:pt>
                </c:lvl>
                <c:lvl>
                  <c:pt idx="0">
                    <c:v>Low risk</c:v>
                  </c:pt>
                  <c:pt idx="2">
                    <c:v>High risk</c:v>
                  </c:pt>
                </c:lvl>
              </c:multiLvlStrCache>
            </c:multiLvlStrRef>
          </c:cat>
          <c:val>
            <c:numRef>
              <c:f>Sheet1!$O$3:$O$6</c:f>
              <c:numCache>
                <c:formatCode>General</c:formatCode>
                <c:ptCount val="4"/>
                <c:pt idx="0">
                  <c:v>5.5</c:v>
                </c:pt>
                <c:pt idx="1">
                  <c:v>3</c:v>
                </c:pt>
                <c:pt idx="2">
                  <c:v>5.0999999999999996</c:v>
                </c:pt>
                <c:pt idx="3">
                  <c:v>3.2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C4-4945-9555-F629C51A6347}"/>
            </c:ext>
          </c:extLst>
        </c:ser>
        <c:ser>
          <c:idx val="1"/>
          <c:order val="1"/>
          <c:tx>
            <c:strRef>
              <c:f>Sheet1!$P$1:$P$2</c:f>
              <c:strCache>
                <c:ptCount val="2"/>
                <c:pt idx="0">
                  <c:v>Upper 95% CL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10"/>
            <c:spPr>
              <a:solidFill>
                <a:schemeClr val="accent3">
                  <a:lumMod val="75000"/>
                </a:schemeClr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Sheet1!$M$3:$N$6</c:f>
              <c:multiLvlStrCache>
                <c:ptCount val="4"/>
                <c:lvl>
                  <c:pt idx="0">
                    <c:v>PET </c:v>
                  </c:pt>
                  <c:pt idx="1">
                    <c:v>NO PET</c:v>
                  </c:pt>
                  <c:pt idx="2">
                    <c:v>PET</c:v>
                  </c:pt>
                  <c:pt idx="3">
                    <c:v>NO PET</c:v>
                  </c:pt>
                </c:lvl>
                <c:lvl>
                  <c:pt idx="0">
                    <c:v>Low risk</c:v>
                  </c:pt>
                  <c:pt idx="2">
                    <c:v>High risk</c:v>
                  </c:pt>
                </c:lvl>
              </c:multiLvlStrCache>
            </c:multiLvlStrRef>
          </c:cat>
          <c:val>
            <c:numRef>
              <c:f>Sheet1!$P$3:$P$6</c:f>
              <c:numCache>
                <c:formatCode>General</c:formatCode>
                <c:ptCount val="4"/>
                <c:pt idx="0">
                  <c:v>7.2</c:v>
                </c:pt>
                <c:pt idx="1">
                  <c:v>3.9</c:v>
                </c:pt>
                <c:pt idx="2">
                  <c:v>6.1</c:v>
                </c:pt>
                <c:pt idx="3">
                  <c:v>4.9000000000000004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CC4-4945-9555-F629C51A6347}"/>
            </c:ext>
          </c:extLst>
        </c:ser>
        <c:ser>
          <c:idx val="2"/>
          <c:order val="2"/>
          <c:tx>
            <c:strRef>
              <c:f>Sheet1!$Q$1:$Q$2</c:f>
              <c:strCache>
                <c:ptCount val="2"/>
                <c:pt idx="0">
                  <c:v>Lower 95% CL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10"/>
            <c:spPr>
              <a:solidFill>
                <a:schemeClr val="accent3">
                  <a:lumMod val="75000"/>
                </a:schemeClr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Sheet1!$M$3:$N$6</c:f>
              <c:multiLvlStrCache>
                <c:ptCount val="4"/>
                <c:lvl>
                  <c:pt idx="0">
                    <c:v>PET </c:v>
                  </c:pt>
                  <c:pt idx="1">
                    <c:v>NO PET</c:v>
                  </c:pt>
                  <c:pt idx="2">
                    <c:v>PET</c:v>
                  </c:pt>
                  <c:pt idx="3">
                    <c:v>NO PET</c:v>
                  </c:pt>
                </c:lvl>
                <c:lvl>
                  <c:pt idx="0">
                    <c:v>Low risk</c:v>
                  </c:pt>
                  <c:pt idx="2">
                    <c:v>High risk</c:v>
                  </c:pt>
                </c:lvl>
              </c:multiLvlStrCache>
            </c:multiLvlStrRef>
          </c:cat>
          <c:val>
            <c:numRef>
              <c:f>Sheet1!$Q$3:$Q$6</c:f>
              <c:numCache>
                <c:formatCode>General</c:formatCode>
                <c:ptCount val="4"/>
                <c:pt idx="0">
                  <c:v>4.2</c:v>
                </c:pt>
                <c:pt idx="1">
                  <c:v>2.2999999999999998</c:v>
                </c:pt>
                <c:pt idx="2">
                  <c:v>4.3</c:v>
                </c:pt>
                <c:pt idx="3">
                  <c:v>2.1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CC4-4945-9555-F629C51A63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88900" cap="flat" cmpd="sng" algn="ctr">
              <a:solidFill>
                <a:schemeClr val="accent4">
                  <a:lumMod val="40000"/>
                  <a:lumOff val="60000"/>
                </a:schemeClr>
              </a:solidFill>
              <a:round/>
            </a:ln>
            <a:effectLst/>
          </c:spPr>
        </c:hiLowLines>
        <c:axId val="540939376"/>
        <c:axId val="468998088"/>
      </c:stockChart>
      <c:catAx>
        <c:axId val="540939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68998088"/>
        <c:crosses val="autoZero"/>
        <c:auto val="1"/>
        <c:lblAlgn val="ctr"/>
        <c:lblOffset val="100"/>
        <c:noMultiLvlLbl val="0"/>
      </c:catAx>
      <c:valAx>
        <c:axId val="46899808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b="0"/>
                  <a:t>Readmission Rate per 1000 Patient-day</a:t>
                </a:r>
              </a:p>
            </c:rich>
          </c:tx>
          <c:layout>
            <c:manualLayout>
              <c:xMode val="edge"/>
              <c:yMode val="edge"/>
              <c:x val="1.1908428127591627E-2"/>
              <c:y val="8.5721841826880057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40939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898648548778862"/>
          <c:y val="2.5872422432590744E-2"/>
          <c:w val="0.31104169643341034"/>
          <c:h val="0.18176961901403629"/>
        </c:manualLayout>
      </c:layout>
      <c:overlay val="0"/>
      <c:spPr>
        <a:noFill/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 sz="20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198593755483173"/>
          <c:y val="4.2822364738648699E-2"/>
          <c:w val="0.86828319435135637"/>
          <c:h val="0.7813398710240645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Sheet4!$E$26</c:f>
              <c:strCache>
                <c:ptCount val="1"/>
                <c:pt idx="0">
                  <c:v>EOD</c:v>
                </c:pt>
              </c:strCache>
            </c:strRef>
          </c:tx>
          <c:spPr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Sheet4!$F$25:$H$25</c:f>
              <c:strCache>
                <c:ptCount val="3"/>
                <c:pt idx="0">
                  <c:v>Overall PET Group (N=208)</c:v>
                </c:pt>
                <c:pt idx="1">
                  <c:v>Low CMV Risk (N=58)</c:v>
                </c:pt>
                <c:pt idx="2">
                  <c:v>High CMV risk (N=150)</c:v>
                </c:pt>
              </c:strCache>
            </c:strRef>
          </c:cat>
          <c:val>
            <c:numRef>
              <c:f>Sheet4!$F$26:$H$26</c:f>
              <c:numCache>
                <c:formatCode>0%</c:formatCode>
                <c:ptCount val="3"/>
                <c:pt idx="0">
                  <c:v>0.08</c:v>
                </c:pt>
                <c:pt idx="1">
                  <c:v>0.10344827586206896</c:v>
                </c:pt>
                <c:pt idx="2">
                  <c:v>7.3333333333333334E-2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E3-4B7D-92C5-35F2ADC84E60}"/>
            </c:ext>
          </c:extLst>
        </c:ser>
        <c:ser>
          <c:idx val="1"/>
          <c:order val="1"/>
          <c:tx>
            <c:strRef>
              <c:f>Sheet4!$E$27</c:f>
              <c:strCache>
                <c:ptCount val="1"/>
                <c:pt idx="0">
                  <c:v>Antiviral Resistance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Sheet4!$F$25:$H$25</c:f>
              <c:strCache>
                <c:ptCount val="3"/>
                <c:pt idx="0">
                  <c:v>Overall PET Group (N=208)</c:v>
                </c:pt>
                <c:pt idx="1">
                  <c:v>Low CMV Risk (N=58)</c:v>
                </c:pt>
                <c:pt idx="2">
                  <c:v>High CMV risk (N=150)</c:v>
                </c:pt>
              </c:strCache>
            </c:strRef>
          </c:cat>
          <c:val>
            <c:numRef>
              <c:f>Sheet4!$F$27:$H$27</c:f>
              <c:numCache>
                <c:formatCode>0%</c:formatCode>
                <c:ptCount val="3"/>
                <c:pt idx="0">
                  <c:v>3.3653846153846152E-2</c:v>
                </c:pt>
                <c:pt idx="1">
                  <c:v>1.7241379310344827E-2</c:v>
                </c:pt>
                <c:pt idx="2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CE3-4B7D-92C5-35F2ADC84E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11188776"/>
        <c:axId val="511189104"/>
      </c:barChart>
      <c:catAx>
        <c:axId val="51118877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11189104"/>
        <c:crosses val="autoZero"/>
        <c:auto val="1"/>
        <c:lblAlgn val="ctr"/>
        <c:lblOffset val="100"/>
        <c:noMultiLvlLbl val="0"/>
      </c:catAx>
      <c:valAx>
        <c:axId val="511189104"/>
        <c:scaling>
          <c:orientation val="minMax"/>
        </c:scaling>
        <c:delete val="0"/>
        <c:axPos val="l"/>
        <c:numFmt formatCode="0%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11188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6651742054352578"/>
          <c:y val="1.4965070991198214E-2"/>
          <c:w val="0.22706621933274118"/>
          <c:h val="0.16841537093333153"/>
        </c:manualLayout>
      </c:layout>
      <c:overlay val="0"/>
      <c:spPr>
        <a:noFill/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 sz="20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0.30095</cdr:x>
      <cdr:y>0.5</cdr:y>
    </cdr:from>
    <cdr:to>
      <cdr:x>0.43095</cdr:x>
      <cdr:y>0.57715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6C37F5E8-F389-4B9D-98BE-6B400F58EC50}"/>
            </a:ext>
          </a:extLst>
        </cdr:cNvPr>
        <cdr:cNvSpPr txBox="1"/>
      </cdr:nvSpPr>
      <cdr:spPr>
        <a:xfrm xmlns:a="http://schemas.openxmlformats.org/drawingml/2006/main">
          <a:off x="2494892" y="2830480"/>
          <a:ext cx="1077686" cy="436740"/>
        </a:xfrm>
        <a:prstGeom xmlns:a="http://schemas.openxmlformats.org/drawingml/2006/main" prst="rect">
          <a:avLst/>
        </a:prstGeom>
        <a:ln xmlns:a="http://schemas.openxmlformats.org/drawingml/2006/main">
          <a:solidFill>
            <a:schemeClr val="tx1"/>
          </a:solidFill>
        </a:ln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200" b="1" dirty="0">
              <a:latin typeface="Arial" panose="020B0604020202020204" pitchFamily="34" charset="0"/>
              <a:cs typeface="Arial" panose="020B0604020202020204" pitchFamily="34" charset="0"/>
            </a:rPr>
            <a:t>p=0.01</a:t>
          </a:r>
        </a:p>
      </cdr:txBody>
    </cdr:sp>
  </cdr:relSizeAnchor>
  <cdr:relSizeAnchor xmlns:cdr="http://schemas.openxmlformats.org/drawingml/2006/chartDrawing">
    <cdr:from>
      <cdr:x>0.23195</cdr:x>
      <cdr:y>0.03176</cdr:y>
    </cdr:from>
    <cdr:to>
      <cdr:x>0.56276</cdr:x>
      <cdr:y>0.11739</cdr:y>
    </cdr:to>
    <cdr:sp macro="" textlink="">
      <cdr:nvSpPr>
        <cdr:cNvPr id="6" name="Text Box 2">
          <a:extLst xmlns:a="http://schemas.openxmlformats.org/drawingml/2006/main">
            <a:ext uri="{FF2B5EF4-FFF2-40B4-BE49-F238E27FC236}">
              <a16:creationId xmlns:a16="http://schemas.microsoft.com/office/drawing/2014/main" id="{1E2C92F2-C13A-4EAF-A213-9EFA93AEACD9}"/>
            </a:ext>
          </a:extLst>
        </cdr:cNvPr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1922875" y="179812"/>
          <a:ext cx="2742427" cy="484748"/>
        </a:xfrm>
        <a:prstGeom xmlns:a="http://schemas.openxmlformats.org/drawingml/2006/main" prst="rect">
          <a:avLst/>
        </a:prstGeom>
        <a:solidFill xmlns:a="http://schemas.openxmlformats.org/drawingml/2006/main">
          <a:srgbClr val="FFFFFF"/>
        </a:solidFill>
        <a:ln xmlns:a="http://schemas.openxmlformats.org/drawingml/2006/main" w="9525">
          <a:noFill/>
          <a:miter lim="800000"/>
          <a:headEnd/>
          <a:tailEnd/>
        </a:ln>
      </cdr:spPr>
      <cdr:txBody>
        <a:bodyPr xmlns:a="http://schemas.openxmlformats.org/drawingml/2006/main" rot="0" vert="horz" wrap="square" lIns="91440" tIns="45720" rIns="91440" bIns="45720" anchor="t" anchorCtr="0">
          <a:no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marR="0">
            <a:lnSpc>
              <a:spcPct val="107000"/>
            </a:lnSpc>
            <a:spcBef>
              <a:spcPts val="0"/>
            </a:spcBef>
            <a:spcAft>
              <a:spcPts val="800"/>
            </a:spcAft>
          </a:pPr>
          <a:r>
            <a:rPr lang="en-US" sz="24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rPr>
            <a:t>Low Risk (n=176)</a:t>
          </a:r>
          <a:endParaRPr lang="en-US" sz="2400" dirty="0">
            <a:effectLst/>
            <a:latin typeface="Arial" panose="020B0604020202020204" pitchFamily="34" charset="0"/>
            <a:ea typeface="Calibri" panose="020F0502020204030204" pitchFamily="34" charset="0"/>
            <a:cs typeface="Arial" panose="020B0604020202020204" pitchFamily="34" charset="0"/>
          </a:endParaRPr>
        </a:p>
      </cdr:txBody>
    </cdr:sp>
  </cdr:relSizeAnchor>
  <cdr:relSizeAnchor xmlns:cdr="http://schemas.openxmlformats.org/drawingml/2006/chartDrawing">
    <cdr:from>
      <cdr:x>0.63881</cdr:x>
      <cdr:y>0.02946</cdr:y>
    </cdr:from>
    <cdr:to>
      <cdr:x>0.987</cdr:x>
      <cdr:y>0.12095</cdr:y>
    </cdr:to>
    <cdr:sp macro="" textlink="">
      <cdr:nvSpPr>
        <cdr:cNvPr id="7" name="Text Box 2">
          <a:extLst xmlns:a="http://schemas.openxmlformats.org/drawingml/2006/main">
            <a:ext uri="{FF2B5EF4-FFF2-40B4-BE49-F238E27FC236}">
              <a16:creationId xmlns:a16="http://schemas.microsoft.com/office/drawing/2014/main" id="{18A62684-4201-4848-92EB-907748A59AF1}"/>
            </a:ext>
          </a:extLst>
        </cdr:cNvPr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5295772" y="166791"/>
          <a:ext cx="2886536" cy="517928"/>
        </a:xfrm>
        <a:prstGeom xmlns:a="http://schemas.openxmlformats.org/drawingml/2006/main" prst="rect">
          <a:avLst/>
        </a:prstGeom>
        <a:solidFill xmlns:a="http://schemas.openxmlformats.org/drawingml/2006/main">
          <a:srgbClr val="FFFFFF"/>
        </a:solidFill>
        <a:ln xmlns:a="http://schemas.openxmlformats.org/drawingml/2006/main" w="9525">
          <a:noFill/>
          <a:miter lim="800000"/>
          <a:headEnd/>
          <a:tailEnd/>
        </a:ln>
      </cdr:spPr>
      <cdr:txBody>
        <a:bodyPr xmlns:a="http://schemas.openxmlformats.org/drawingml/2006/main" rot="0" vert="horz" wrap="square" lIns="91440" tIns="45720" rIns="91440" bIns="45720" anchor="t" anchorCtr="0">
          <a:no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marR="0">
            <a:lnSpc>
              <a:spcPct val="107000"/>
            </a:lnSpc>
            <a:spcBef>
              <a:spcPts val="0"/>
            </a:spcBef>
            <a:spcAft>
              <a:spcPts val="800"/>
            </a:spcAft>
          </a:pPr>
          <a:r>
            <a:rPr lang="en-US" sz="24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rPr>
            <a:t>High Risk (n=192)</a:t>
          </a:r>
          <a:endParaRPr lang="en-US" sz="2400" dirty="0">
            <a:effectLst/>
            <a:latin typeface="Arial" panose="020B0604020202020204" pitchFamily="34" charset="0"/>
            <a:ea typeface="Calibri" panose="020F0502020204030204" pitchFamily="34" charset="0"/>
            <a:cs typeface="Arial" panose="020B0604020202020204" pitchFamily="34" charset="0"/>
          </a:endParaRPr>
        </a:p>
      </cdr:txBody>
    </cdr:sp>
  </cdr:relSizeAnchor>
  <cdr:relSizeAnchor xmlns:cdr="http://schemas.openxmlformats.org/drawingml/2006/chartDrawing">
    <cdr:from>
      <cdr:x>0.72279</cdr:x>
      <cdr:y>0.57762</cdr:y>
    </cdr:from>
    <cdr:to>
      <cdr:x>0.85441</cdr:x>
      <cdr:y>0.64638</cdr:y>
    </cdr:to>
    <cdr:sp macro="" textlink="">
      <cdr:nvSpPr>
        <cdr:cNvPr id="3" name="TextBox 1">
          <a:extLst xmlns:a="http://schemas.openxmlformats.org/drawingml/2006/main">
            <a:ext uri="{FF2B5EF4-FFF2-40B4-BE49-F238E27FC236}">
              <a16:creationId xmlns:a16="http://schemas.microsoft.com/office/drawing/2014/main" id="{9282171F-1ED1-428F-B60F-27FE2C273E08}"/>
            </a:ext>
          </a:extLst>
        </cdr:cNvPr>
        <cdr:cNvSpPr txBox="1"/>
      </cdr:nvSpPr>
      <cdr:spPr>
        <a:xfrm xmlns:a="http://schemas.openxmlformats.org/drawingml/2006/main">
          <a:off x="5991928" y="3269893"/>
          <a:ext cx="1091192" cy="389213"/>
        </a:xfrm>
        <a:prstGeom xmlns:a="http://schemas.openxmlformats.org/drawingml/2006/main" prst="rect">
          <a:avLst/>
        </a:prstGeom>
        <a:ln xmlns:a="http://schemas.openxmlformats.org/drawingml/2006/main">
          <a:solidFill>
            <a:schemeClr val="tx1"/>
          </a:solidFill>
        </a:ln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200" b="1" dirty="0">
              <a:latin typeface="Arial" panose="020B0604020202020204" pitchFamily="34" charset="0"/>
              <a:cs typeface="Arial" panose="020B0604020202020204" pitchFamily="34" charset="0"/>
            </a:rPr>
            <a:t>p=0.02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0.32596</cdr:x>
      <cdr:y>0.30146</cdr:y>
    </cdr:from>
    <cdr:to>
      <cdr:x>0.48125</cdr:x>
      <cdr:y>0.37853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0DBC8ACF-F522-470E-9EEF-E746577A1A0E}"/>
            </a:ext>
          </a:extLst>
        </cdr:cNvPr>
        <cdr:cNvSpPr txBox="1"/>
      </cdr:nvSpPr>
      <cdr:spPr>
        <a:xfrm xmlns:a="http://schemas.openxmlformats.org/drawingml/2006/main">
          <a:off x="2795188" y="1777628"/>
          <a:ext cx="1331662" cy="454449"/>
        </a:xfrm>
        <a:prstGeom xmlns:a="http://schemas.openxmlformats.org/drawingml/2006/main" prst="rect">
          <a:avLst/>
        </a:prstGeom>
        <a:ln xmlns:a="http://schemas.openxmlformats.org/drawingml/2006/main">
          <a:solidFill>
            <a:schemeClr val="tx1"/>
          </a:solidFill>
        </a:ln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200" b="1" dirty="0">
              <a:latin typeface="Arial" panose="020B0604020202020204" pitchFamily="34" charset="0"/>
              <a:cs typeface="Arial" panose="020B0604020202020204" pitchFamily="34" charset="0"/>
            </a:rPr>
            <a:t>p=0.001</a:t>
          </a:r>
        </a:p>
      </cdr:txBody>
    </cdr:sp>
  </cdr:relSizeAnchor>
  <cdr:relSizeAnchor xmlns:cdr="http://schemas.openxmlformats.org/drawingml/2006/chartDrawing">
    <cdr:from>
      <cdr:x>0.74147</cdr:x>
      <cdr:y>0.33989</cdr:y>
    </cdr:from>
    <cdr:to>
      <cdr:x>0.87698</cdr:x>
      <cdr:y>0.40959</cdr:y>
    </cdr:to>
    <cdr:sp macro="" textlink="">
      <cdr:nvSpPr>
        <cdr:cNvPr id="3" name="TextBox 1">
          <a:extLst xmlns:a="http://schemas.openxmlformats.org/drawingml/2006/main">
            <a:ext uri="{FF2B5EF4-FFF2-40B4-BE49-F238E27FC236}">
              <a16:creationId xmlns:a16="http://schemas.microsoft.com/office/drawing/2014/main" id="{0DBC8ACF-F522-470E-9EEF-E746577A1A0E}"/>
            </a:ext>
          </a:extLst>
        </cdr:cNvPr>
        <cdr:cNvSpPr txBox="1"/>
      </cdr:nvSpPr>
      <cdr:spPr>
        <a:xfrm xmlns:a="http://schemas.openxmlformats.org/drawingml/2006/main">
          <a:off x="6358255" y="2004232"/>
          <a:ext cx="1162051" cy="410991"/>
        </a:xfrm>
        <a:prstGeom xmlns:a="http://schemas.openxmlformats.org/drawingml/2006/main" prst="rect">
          <a:avLst/>
        </a:prstGeom>
        <a:ln xmlns:a="http://schemas.openxmlformats.org/drawingml/2006/main">
          <a:solidFill>
            <a:schemeClr val="tx1"/>
          </a:solidFill>
        </a:ln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200" b="1" dirty="0">
              <a:latin typeface="Arial" panose="020B0604020202020204" pitchFamily="34" charset="0"/>
              <a:cs typeface="Arial" panose="020B0604020202020204" pitchFamily="34" charset="0"/>
            </a:rPr>
            <a:t>p=0.03</a:t>
          </a:r>
        </a:p>
      </cdr:txBody>
    </cdr:sp>
  </cdr:relSizeAnchor>
  <cdr:relSizeAnchor xmlns:cdr="http://schemas.openxmlformats.org/drawingml/2006/chartDrawing">
    <cdr:from>
      <cdr:x>0.22936</cdr:x>
      <cdr:y>0.04824</cdr:y>
    </cdr:from>
    <cdr:to>
      <cdr:x>0.54974</cdr:x>
      <cdr:y>0.18453</cdr:y>
    </cdr:to>
    <cdr:sp macro="" textlink="">
      <cdr:nvSpPr>
        <cdr:cNvPr id="4" name="Text Box 2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1966857" y="284434"/>
          <a:ext cx="2747274" cy="803712"/>
        </a:xfrm>
        <a:prstGeom xmlns:a="http://schemas.openxmlformats.org/drawingml/2006/main" prst="rect">
          <a:avLst/>
        </a:prstGeom>
        <a:solidFill xmlns:a="http://schemas.openxmlformats.org/drawingml/2006/main">
          <a:srgbClr val="FFFFFF"/>
        </a:solidFill>
        <a:ln xmlns:a="http://schemas.openxmlformats.org/drawingml/2006/main" w="9525">
          <a:noFill/>
          <a:miter lim="800000"/>
          <a:headEnd/>
          <a:tailEnd/>
        </a:ln>
      </cdr:spPr>
      <cdr:txBody>
        <a:bodyPr xmlns:a="http://schemas.openxmlformats.org/drawingml/2006/main" rot="0" vert="horz" wrap="square" lIns="91440" tIns="45720" rIns="91440" bIns="45720" anchor="t" anchorCtr="0">
          <a:noAutofit/>
        </a:bodyPr>
        <a:lstStyle xmlns:a="http://schemas.openxmlformats.org/drawingml/2006/main"/>
        <a:p xmlns:a="http://schemas.openxmlformats.org/drawingml/2006/main">
          <a:pPr marL="0" marR="0">
            <a:lnSpc>
              <a:spcPct val="107000"/>
            </a:lnSpc>
            <a:spcBef>
              <a:spcPts val="0"/>
            </a:spcBef>
            <a:spcAft>
              <a:spcPts val="800"/>
            </a:spcAft>
          </a:pPr>
          <a:r>
            <a:rPr lang="en-US" sz="24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rPr>
            <a:t>Low Risk (n=176)</a:t>
          </a:r>
          <a:endParaRPr lang="en-US" sz="2400" dirty="0">
            <a:effectLst/>
            <a:latin typeface="Arial" panose="020B0604020202020204" pitchFamily="34" charset="0"/>
            <a:ea typeface="Calibri" panose="020F0502020204030204" pitchFamily="34" charset="0"/>
            <a:cs typeface="Arial" panose="020B0604020202020204" pitchFamily="34" charset="0"/>
          </a:endParaRPr>
        </a:p>
      </cdr:txBody>
    </cdr:sp>
  </cdr:relSizeAnchor>
  <cdr:relSizeAnchor xmlns:cdr="http://schemas.openxmlformats.org/drawingml/2006/chartDrawing">
    <cdr:from>
      <cdr:x>0.63059</cdr:x>
      <cdr:y>0.04824</cdr:y>
    </cdr:from>
    <cdr:to>
      <cdr:x>0.95668</cdr:x>
      <cdr:y>0.18803</cdr:y>
    </cdr:to>
    <cdr:sp macro="" textlink="">
      <cdr:nvSpPr>
        <cdr:cNvPr id="5" name="Text Box 2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5407499" y="284434"/>
          <a:ext cx="2796224" cy="824354"/>
        </a:xfrm>
        <a:prstGeom xmlns:a="http://schemas.openxmlformats.org/drawingml/2006/main" prst="rect">
          <a:avLst/>
        </a:prstGeom>
        <a:solidFill xmlns:a="http://schemas.openxmlformats.org/drawingml/2006/main">
          <a:srgbClr val="FFFFFF"/>
        </a:solidFill>
        <a:ln xmlns:a="http://schemas.openxmlformats.org/drawingml/2006/main" w="9525">
          <a:noFill/>
          <a:miter lim="800000"/>
          <a:headEnd/>
          <a:tailEnd/>
        </a:ln>
      </cdr:spPr>
      <cdr:txBody>
        <a:bodyPr xmlns:a="http://schemas.openxmlformats.org/drawingml/2006/main" rot="0" vert="horz" wrap="square" lIns="91440" tIns="45720" rIns="91440" bIns="45720" anchor="t" anchorCtr="0">
          <a:no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marR="0">
            <a:lnSpc>
              <a:spcPct val="107000"/>
            </a:lnSpc>
            <a:spcBef>
              <a:spcPts val="0"/>
            </a:spcBef>
            <a:spcAft>
              <a:spcPts val="800"/>
            </a:spcAft>
          </a:pPr>
          <a:r>
            <a:rPr lang="en-US" sz="24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rPr>
            <a:t>High Risk (n=192)</a:t>
          </a:r>
          <a:endParaRPr lang="en-US" sz="2400" dirty="0">
            <a:effectLst/>
            <a:latin typeface="Arial" panose="020B0604020202020204" pitchFamily="34" charset="0"/>
            <a:ea typeface="Calibri" panose="020F0502020204030204" pitchFamily="34" charset="0"/>
            <a:cs typeface="Arial" panose="020B0604020202020204" pitchFamily="34" charset="0"/>
          </a:endParaRP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0.23017</cdr:x>
      <cdr:y>0.18504</cdr:y>
    </cdr:from>
    <cdr:to>
      <cdr:x>0.40426</cdr:x>
      <cdr:y>0.25581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C303880F-3AC8-4657-BC6D-F66247772E9C}"/>
            </a:ext>
          </a:extLst>
        </cdr:cNvPr>
        <cdr:cNvSpPr txBox="1"/>
      </cdr:nvSpPr>
      <cdr:spPr>
        <a:xfrm xmlns:a="http://schemas.openxmlformats.org/drawingml/2006/main">
          <a:off x="1133475" y="871539"/>
          <a:ext cx="857250" cy="3333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0.25612</cdr:x>
      <cdr:y>0.55996</cdr:y>
    </cdr:from>
    <cdr:to>
      <cdr:x>0.40148</cdr:x>
      <cdr:y>0.64251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A6FC6B57-885D-43CB-82C7-DC72D71DDA98}"/>
            </a:ext>
          </a:extLst>
        </cdr:cNvPr>
        <cdr:cNvSpPr txBox="1"/>
      </cdr:nvSpPr>
      <cdr:spPr>
        <a:xfrm xmlns:a="http://schemas.openxmlformats.org/drawingml/2006/main">
          <a:off x="2079335" y="3301919"/>
          <a:ext cx="1180186" cy="486803"/>
        </a:xfrm>
        <a:prstGeom xmlns:a="http://schemas.openxmlformats.org/drawingml/2006/main" prst="rect">
          <a:avLst/>
        </a:prstGeom>
        <a:ln xmlns:a="http://schemas.openxmlformats.org/drawingml/2006/main">
          <a:solidFill>
            <a:schemeClr val="tx1"/>
          </a:solidFill>
        </a:ln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en-US" sz="2200" b="1" dirty="0">
              <a:latin typeface="Arial" panose="020B0604020202020204" pitchFamily="34" charset="0"/>
              <a:cs typeface="Arial" panose="020B0604020202020204" pitchFamily="34" charset="0"/>
            </a:rPr>
            <a:t>p=0.02</a:t>
          </a:r>
        </a:p>
      </cdr:txBody>
    </cdr:sp>
  </cdr:relSizeAnchor>
  <cdr:relSizeAnchor xmlns:cdr="http://schemas.openxmlformats.org/drawingml/2006/chartDrawing">
    <cdr:from>
      <cdr:x>0.70432</cdr:x>
      <cdr:y>0.56053</cdr:y>
    </cdr:from>
    <cdr:to>
      <cdr:x>0.8569</cdr:x>
      <cdr:y>0.64194</cdr:y>
    </cdr:to>
    <cdr:sp macro="" textlink="">
      <cdr:nvSpPr>
        <cdr:cNvPr id="5" name="TextBox 1">
          <a:extLst xmlns:a="http://schemas.openxmlformats.org/drawingml/2006/main">
            <a:ext uri="{FF2B5EF4-FFF2-40B4-BE49-F238E27FC236}">
              <a16:creationId xmlns:a16="http://schemas.microsoft.com/office/drawing/2014/main" id="{346DF98B-EF04-46D7-A2A2-5C20B1F84489}"/>
            </a:ext>
          </a:extLst>
        </cdr:cNvPr>
        <cdr:cNvSpPr txBox="1"/>
      </cdr:nvSpPr>
      <cdr:spPr>
        <a:xfrm xmlns:a="http://schemas.openxmlformats.org/drawingml/2006/main">
          <a:off x="5718188" y="3305296"/>
          <a:ext cx="1238740" cy="480050"/>
        </a:xfrm>
        <a:prstGeom xmlns:a="http://schemas.openxmlformats.org/drawingml/2006/main" prst="rect">
          <a:avLst/>
        </a:prstGeom>
        <a:ln xmlns:a="http://schemas.openxmlformats.org/drawingml/2006/main">
          <a:solidFill>
            <a:schemeClr val="tx1"/>
          </a:solidFill>
        </a:ln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200" b="1" dirty="0">
              <a:latin typeface="Arial" panose="020B0604020202020204" pitchFamily="34" charset="0"/>
              <a:cs typeface="Arial" panose="020B0604020202020204" pitchFamily="34" charset="0"/>
            </a:rPr>
            <a:t>p=0.04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FBAC39-8E7F-419B-BC66-CBF2D5D4B20D}" type="datetimeFigureOut">
              <a:rPr lang="fr-FR" smtClean="0"/>
              <a:pPr/>
              <a:t>20/03/2019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77ADB-4E31-4061-903F-0DAC368FA439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14600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49F8DC-3D77-4640-AB59-DC3338E39B3F}" type="datetimeFigureOut">
              <a:rPr lang="fr-FR" smtClean="0"/>
              <a:pPr/>
              <a:t>20/03/2019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69A4B9-4F20-4A7E-B45B-1E4AC03917B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9559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60943" rtl="0" eaLnBrk="1" latinLnBrk="0" hangingPunct="1">
      <a:defRPr sz="1261" kern="1200">
        <a:solidFill>
          <a:schemeClr val="tx1"/>
        </a:solidFill>
        <a:latin typeface="+mn-lt"/>
        <a:ea typeface="+mn-ea"/>
        <a:cs typeface="+mn-cs"/>
      </a:defRPr>
    </a:lvl1pPr>
    <a:lvl2pPr marL="480471" algn="l" defTabSz="960943" rtl="0" eaLnBrk="1" latinLnBrk="0" hangingPunct="1">
      <a:defRPr sz="1261" kern="1200">
        <a:solidFill>
          <a:schemeClr val="tx1"/>
        </a:solidFill>
        <a:latin typeface="+mn-lt"/>
        <a:ea typeface="+mn-ea"/>
        <a:cs typeface="+mn-cs"/>
      </a:defRPr>
    </a:lvl2pPr>
    <a:lvl3pPr marL="960943" algn="l" defTabSz="960943" rtl="0" eaLnBrk="1" latinLnBrk="0" hangingPunct="1">
      <a:defRPr sz="1261" kern="1200">
        <a:solidFill>
          <a:schemeClr val="tx1"/>
        </a:solidFill>
        <a:latin typeface="+mn-lt"/>
        <a:ea typeface="+mn-ea"/>
        <a:cs typeface="+mn-cs"/>
      </a:defRPr>
    </a:lvl3pPr>
    <a:lvl4pPr marL="1441414" algn="l" defTabSz="960943" rtl="0" eaLnBrk="1" latinLnBrk="0" hangingPunct="1">
      <a:defRPr sz="1261" kern="1200">
        <a:solidFill>
          <a:schemeClr val="tx1"/>
        </a:solidFill>
        <a:latin typeface="+mn-lt"/>
        <a:ea typeface="+mn-ea"/>
        <a:cs typeface="+mn-cs"/>
      </a:defRPr>
    </a:lvl4pPr>
    <a:lvl5pPr marL="1921886" algn="l" defTabSz="960943" rtl="0" eaLnBrk="1" latinLnBrk="0" hangingPunct="1">
      <a:defRPr sz="1261" kern="1200">
        <a:solidFill>
          <a:schemeClr val="tx1"/>
        </a:solidFill>
        <a:latin typeface="+mn-lt"/>
        <a:ea typeface="+mn-ea"/>
        <a:cs typeface="+mn-cs"/>
      </a:defRPr>
    </a:lvl5pPr>
    <a:lvl6pPr marL="2402357" algn="l" defTabSz="960943" rtl="0" eaLnBrk="1" latinLnBrk="0" hangingPunct="1">
      <a:defRPr sz="1261" kern="1200">
        <a:solidFill>
          <a:schemeClr val="tx1"/>
        </a:solidFill>
        <a:latin typeface="+mn-lt"/>
        <a:ea typeface="+mn-ea"/>
        <a:cs typeface="+mn-cs"/>
      </a:defRPr>
    </a:lvl6pPr>
    <a:lvl7pPr marL="2882829" algn="l" defTabSz="960943" rtl="0" eaLnBrk="1" latinLnBrk="0" hangingPunct="1">
      <a:defRPr sz="1261" kern="1200">
        <a:solidFill>
          <a:schemeClr val="tx1"/>
        </a:solidFill>
        <a:latin typeface="+mn-lt"/>
        <a:ea typeface="+mn-ea"/>
        <a:cs typeface="+mn-cs"/>
      </a:defRPr>
    </a:lvl7pPr>
    <a:lvl8pPr marL="3363300" algn="l" defTabSz="960943" rtl="0" eaLnBrk="1" latinLnBrk="0" hangingPunct="1">
      <a:defRPr sz="1261" kern="1200">
        <a:solidFill>
          <a:schemeClr val="tx1"/>
        </a:solidFill>
        <a:latin typeface="+mn-lt"/>
        <a:ea typeface="+mn-ea"/>
        <a:cs typeface="+mn-cs"/>
      </a:defRPr>
    </a:lvl8pPr>
    <a:lvl9pPr marL="3843772" algn="l" defTabSz="960943" rtl="0" eaLnBrk="1" latinLnBrk="0" hangingPunct="1">
      <a:defRPr sz="126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9A4B9-4F20-4A7E-B45B-1E4AC03917BC}" type="slidenum">
              <a:rPr lang="fr-FR" smtClean="0"/>
              <a:pPr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1501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redondeado 3">
            <a:extLst>
              <a:ext uri="{FF2B5EF4-FFF2-40B4-BE49-F238E27FC236}">
                <a16:creationId xmlns:a16="http://schemas.microsoft.com/office/drawing/2014/main" id="{37ECD160-9BE7-2B44-92AE-7827FB402FC8}"/>
              </a:ext>
            </a:extLst>
          </p:cNvPr>
          <p:cNvSpPr/>
          <p:nvPr userDrawn="1"/>
        </p:nvSpPr>
        <p:spPr>
          <a:xfrm>
            <a:off x="568750" y="7109792"/>
            <a:ext cx="31780901" cy="35256694"/>
          </a:xfrm>
          <a:prstGeom prst="roundRect">
            <a:avLst>
              <a:gd name="adj" fmla="val 135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8943" dirty="0"/>
          </a:p>
        </p:txBody>
      </p:sp>
      <p:sp>
        <p:nvSpPr>
          <p:cNvPr id="13" name="Marcador de texto 30"/>
          <p:cNvSpPr>
            <a:spLocks noGrp="1"/>
          </p:cNvSpPr>
          <p:nvPr>
            <p:ph type="body" sz="quarter" idx="12" hasCustomPrompt="1"/>
          </p:nvPr>
        </p:nvSpPr>
        <p:spPr>
          <a:xfrm>
            <a:off x="12260157" y="4633602"/>
            <a:ext cx="20088622" cy="2302035"/>
          </a:xfrm>
          <a:prstGeom prst="rect">
            <a:avLst/>
          </a:prstGeom>
          <a:noFill/>
        </p:spPr>
        <p:txBody>
          <a:bodyPr lIns="0" anchor="t">
            <a:noAutofit/>
          </a:bodyPr>
          <a:lstStyle>
            <a:lvl1pPr marL="0" indent="0">
              <a:buNone/>
              <a:defRPr sz="4306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_tradnl" dirty="0" err="1"/>
              <a:t>Click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r>
              <a:rPr lang="es-ES_tradnl" dirty="0"/>
              <a:t> to </a:t>
            </a:r>
            <a:r>
              <a:rPr lang="es-ES_tradnl" dirty="0" err="1"/>
              <a:t>modify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 of </a:t>
            </a:r>
            <a:r>
              <a:rPr lang="es-ES_tradnl" dirty="0" err="1"/>
              <a:t>authors</a:t>
            </a:r>
            <a:r>
              <a:rPr lang="es-ES_tradnl" dirty="0"/>
              <a:t> and </a:t>
            </a:r>
            <a:r>
              <a:rPr lang="es-ES_tradnl" dirty="0" err="1"/>
              <a:t>authors</a:t>
            </a:r>
            <a:r>
              <a:rPr lang="es-ES_tradnl" dirty="0"/>
              <a:t>’ </a:t>
            </a:r>
            <a:r>
              <a:rPr lang="es-ES_tradnl" dirty="0" err="1"/>
              <a:t>affiliations</a:t>
            </a:r>
            <a:endParaRPr lang="es-ES_tradnl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81403" y="8135248"/>
            <a:ext cx="30579046" cy="947468"/>
          </a:xfrm>
          <a:prstGeom prst="rect">
            <a:avLst/>
          </a:prstGeom>
        </p:spPr>
        <p:txBody>
          <a:bodyPr wrap="square" lIns="234774" tIns="234774" rIns="234774" bIns="234774">
            <a:spAutoFit/>
          </a:bodyPr>
          <a:lstStyle>
            <a:lvl1pPr marL="0" indent="0">
              <a:buNone/>
              <a:defRPr sz="3076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564632" indent="-601781">
              <a:defRPr sz="2666">
                <a:latin typeface="Trebuchet MS" pitchFamily="34" charset="0"/>
              </a:defRPr>
            </a:lvl2pPr>
            <a:lvl3pPr marL="2166414" indent="-601781">
              <a:defRPr sz="2666">
                <a:latin typeface="Trebuchet MS" pitchFamily="34" charset="0"/>
              </a:defRPr>
            </a:lvl3pPr>
            <a:lvl4pPr marL="2828374" indent="-661960">
              <a:defRPr sz="2666">
                <a:latin typeface="Trebuchet MS" pitchFamily="34" charset="0"/>
              </a:defRPr>
            </a:lvl4pPr>
            <a:lvl5pPr marL="3309800" indent="-481426">
              <a:defRPr sz="2666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181403" y="7276512"/>
            <a:ext cx="30579046" cy="848941"/>
          </a:xfrm>
          <a:prstGeom prst="rect">
            <a:avLst/>
          </a:prstGeom>
          <a:noFill/>
        </p:spPr>
        <p:txBody>
          <a:bodyPr wrap="square" lIns="93910" tIns="93910" rIns="93910" bIns="93910" anchor="t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4306" b="1" u="none" baseline="0">
                <a:solidFill>
                  <a:srgbClr val="294E8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(click to edit) INTRODUCTION or ABSTRACT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81404" y="13136099"/>
            <a:ext cx="30579046" cy="947468"/>
          </a:xfrm>
          <a:prstGeom prst="rect">
            <a:avLst/>
          </a:prstGeom>
        </p:spPr>
        <p:txBody>
          <a:bodyPr wrap="square" lIns="234774" tIns="234774" rIns="234774" bIns="234774">
            <a:spAutoFit/>
          </a:bodyPr>
          <a:lstStyle>
            <a:lvl1pPr marL="0" indent="0">
              <a:buNone/>
              <a:defRPr sz="3076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564632" indent="-601781">
              <a:defRPr sz="2666">
                <a:latin typeface="Trebuchet MS" pitchFamily="34" charset="0"/>
              </a:defRPr>
            </a:lvl2pPr>
            <a:lvl3pPr marL="2166414" indent="-601781">
              <a:defRPr sz="2666">
                <a:latin typeface="Trebuchet MS" pitchFamily="34" charset="0"/>
              </a:defRPr>
            </a:lvl3pPr>
            <a:lvl4pPr marL="2828374" indent="-661960">
              <a:defRPr sz="2666">
                <a:latin typeface="Trebuchet MS" pitchFamily="34" charset="0"/>
              </a:defRPr>
            </a:lvl4pPr>
            <a:lvl5pPr marL="3309800" indent="-481426">
              <a:defRPr sz="2666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81404" y="12281605"/>
            <a:ext cx="30579046" cy="848941"/>
          </a:xfrm>
          <a:prstGeom prst="rect">
            <a:avLst/>
          </a:prstGeom>
          <a:noFill/>
        </p:spPr>
        <p:txBody>
          <a:bodyPr wrap="square" lIns="93910" tIns="93910" rIns="93910" bIns="93910" anchor="t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4306" b="1" u="none" baseline="0">
                <a:solidFill>
                  <a:srgbClr val="294E8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(click to edit) RESULTS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181404" y="27498020"/>
            <a:ext cx="30579046" cy="947468"/>
          </a:xfrm>
          <a:prstGeom prst="rect">
            <a:avLst/>
          </a:prstGeom>
        </p:spPr>
        <p:txBody>
          <a:bodyPr wrap="square" lIns="234774" tIns="234774" rIns="234774" bIns="234774">
            <a:spAutoFit/>
          </a:bodyPr>
          <a:lstStyle>
            <a:lvl1pPr marL="0" indent="0">
              <a:buNone/>
              <a:defRPr sz="3076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564632" indent="-601781">
              <a:defRPr sz="2666">
                <a:latin typeface="Trebuchet MS" pitchFamily="34" charset="0"/>
              </a:defRPr>
            </a:lvl2pPr>
            <a:lvl3pPr marL="2166414" indent="-601781">
              <a:defRPr sz="2666">
                <a:latin typeface="Trebuchet MS" pitchFamily="34" charset="0"/>
              </a:defRPr>
            </a:lvl3pPr>
            <a:lvl4pPr marL="2828374" indent="-661960">
              <a:defRPr sz="2666">
                <a:latin typeface="Trebuchet MS" pitchFamily="34" charset="0"/>
              </a:defRPr>
            </a:lvl4pPr>
            <a:lvl5pPr marL="3309800" indent="-481426">
              <a:defRPr sz="2666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81403" y="26637547"/>
            <a:ext cx="30579046" cy="848941"/>
          </a:xfrm>
          <a:prstGeom prst="rect">
            <a:avLst/>
          </a:prstGeom>
          <a:noFill/>
        </p:spPr>
        <p:txBody>
          <a:bodyPr wrap="square" lIns="93910" tIns="93910" rIns="93910" bIns="93910" anchor="t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4306" b="1" u="none" baseline="0">
                <a:solidFill>
                  <a:srgbClr val="294E8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(click to edit) CONCLUSION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181404" y="34546556"/>
            <a:ext cx="30579046" cy="947468"/>
          </a:xfrm>
          <a:prstGeom prst="rect">
            <a:avLst/>
          </a:prstGeom>
        </p:spPr>
        <p:txBody>
          <a:bodyPr wrap="square" lIns="234774" tIns="234774" rIns="234774" bIns="234774" anchor="t">
            <a:spAutoFit/>
          </a:bodyPr>
          <a:lstStyle>
            <a:lvl1pPr marL="0" indent="0">
              <a:buNone/>
              <a:defRPr sz="3076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564632" indent="-601781">
              <a:defRPr sz="2666">
                <a:latin typeface="Trebuchet MS" pitchFamily="34" charset="0"/>
              </a:defRPr>
            </a:lvl2pPr>
            <a:lvl3pPr marL="2166414" indent="-601781">
              <a:defRPr sz="2666">
                <a:latin typeface="Trebuchet MS" pitchFamily="34" charset="0"/>
              </a:defRPr>
            </a:lvl3pPr>
            <a:lvl4pPr marL="2828374" indent="-661960">
              <a:defRPr sz="2666">
                <a:latin typeface="Trebuchet MS" pitchFamily="34" charset="0"/>
              </a:defRPr>
            </a:lvl4pPr>
            <a:lvl5pPr marL="3309800" indent="-481426">
              <a:defRPr sz="2666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81404" y="33686950"/>
            <a:ext cx="30579046" cy="848941"/>
          </a:xfrm>
          <a:prstGeom prst="rect">
            <a:avLst/>
          </a:prstGeom>
          <a:noFill/>
        </p:spPr>
        <p:txBody>
          <a:bodyPr wrap="square" lIns="93910" tIns="93910" rIns="93910" bIns="93910" anchor="t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4306" b="1" u="none" baseline="0">
                <a:solidFill>
                  <a:srgbClr val="294E8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(click to edit) REFERENCES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1181404" y="40014213"/>
            <a:ext cx="30579046" cy="943687"/>
          </a:xfrm>
          <a:prstGeom prst="rect">
            <a:avLst/>
          </a:prstGeom>
        </p:spPr>
        <p:txBody>
          <a:bodyPr wrap="square" lIns="234774" tIns="234774" rIns="234774" bIns="234774" anchor="t">
            <a:spAutoFit/>
          </a:bodyPr>
          <a:lstStyle>
            <a:lvl1pPr marL="0" indent="0">
              <a:buNone/>
              <a:defRPr sz="2973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1564632" indent="-601781">
              <a:defRPr sz="2666">
                <a:latin typeface="Trebuchet MS" pitchFamily="34" charset="0"/>
              </a:defRPr>
            </a:lvl2pPr>
            <a:lvl3pPr marL="2166414" indent="-601781">
              <a:defRPr sz="2666">
                <a:latin typeface="Trebuchet MS" pitchFamily="34" charset="0"/>
              </a:defRPr>
            </a:lvl3pPr>
            <a:lvl4pPr marL="2828374" indent="-661960">
              <a:defRPr sz="2666">
                <a:latin typeface="Trebuchet MS" pitchFamily="34" charset="0"/>
              </a:defRPr>
            </a:lvl4pPr>
            <a:lvl5pPr marL="3309800" indent="-481426">
              <a:defRPr sz="2666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1404" y="39150308"/>
            <a:ext cx="30579046" cy="848941"/>
          </a:xfrm>
          <a:prstGeom prst="rect">
            <a:avLst/>
          </a:prstGeom>
          <a:noFill/>
        </p:spPr>
        <p:txBody>
          <a:bodyPr wrap="square" lIns="93910" tIns="93910" rIns="93910" bIns="93910" anchor="t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4101" b="1" u="none" baseline="0">
                <a:solidFill>
                  <a:srgbClr val="294E8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(click to edit) ACKNOWLEDGEMENTS or CONTACT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22" hasCustomPrompt="1"/>
          </p:nvPr>
        </p:nvSpPr>
        <p:spPr>
          <a:xfrm>
            <a:off x="12260265" y="3045333"/>
            <a:ext cx="20088515" cy="1335104"/>
          </a:xfrm>
          <a:prstGeom prst="rect">
            <a:avLst/>
          </a:prstGeom>
          <a:noFill/>
        </p:spPr>
        <p:txBody>
          <a:bodyPr lIns="0" anchor="t"/>
          <a:lstStyle>
            <a:lvl1pPr marL="0" indent="0" algn="l" defTabSz="4322221" rtl="0" eaLnBrk="1" latinLnBrk="0" hangingPunct="1">
              <a:spcBef>
                <a:spcPct val="0"/>
              </a:spcBef>
              <a:buNone/>
              <a:defRPr lang="es-ES" sz="7177" kern="1200" baseline="0" dirty="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7177" dirty="0"/>
              <a:t>Click to edit poster subtitle</a:t>
            </a:r>
            <a:endParaRPr lang="es-ES" sz="7177" dirty="0"/>
          </a:p>
        </p:txBody>
      </p:sp>
      <p:sp>
        <p:nvSpPr>
          <p:cNvPr id="2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2260157" y="861658"/>
            <a:ext cx="20088622" cy="1972445"/>
          </a:xfrm>
          <a:prstGeom prst="rect">
            <a:avLst/>
          </a:prstGeom>
          <a:noFill/>
        </p:spPr>
        <p:txBody>
          <a:bodyPr vert="horz" lIns="0" tIns="210778" rIns="421557" bIns="210778" rtlCol="0" anchor="t">
            <a:noAutofit/>
          </a:bodyPr>
          <a:lstStyle>
            <a:lvl1pPr algn="l">
              <a:defRPr sz="9228" b="1">
                <a:solidFill>
                  <a:schemeClr val="bg1"/>
                </a:solidFill>
              </a:defRPr>
            </a:lvl1pPr>
          </a:lstStyle>
          <a:p>
            <a:r>
              <a:rPr lang="en-US" sz="9843" dirty="0"/>
              <a:t>Click to edit poster title</a:t>
            </a:r>
            <a:endParaRPr lang="es-E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ángulo redondeado 26">
            <a:extLst>
              <a:ext uri="{FF2B5EF4-FFF2-40B4-BE49-F238E27FC236}">
                <a16:creationId xmlns:a16="http://schemas.microsoft.com/office/drawing/2014/main" id="{D1820F3B-01FD-D34B-9798-6DA721FDA434}"/>
              </a:ext>
            </a:extLst>
          </p:cNvPr>
          <p:cNvSpPr/>
          <p:nvPr userDrawn="1"/>
        </p:nvSpPr>
        <p:spPr>
          <a:xfrm>
            <a:off x="16694480" y="7109792"/>
            <a:ext cx="15653863" cy="35256694"/>
          </a:xfrm>
          <a:prstGeom prst="roundRect">
            <a:avLst>
              <a:gd name="adj" fmla="val 135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943" dirty="0"/>
              <a:t>   </a:t>
            </a:r>
          </a:p>
        </p:txBody>
      </p:sp>
      <p:sp>
        <p:nvSpPr>
          <p:cNvPr id="21" name="Rectángulo redondeado 20">
            <a:extLst>
              <a:ext uri="{FF2B5EF4-FFF2-40B4-BE49-F238E27FC236}">
                <a16:creationId xmlns:a16="http://schemas.microsoft.com/office/drawing/2014/main" id="{FFD9332D-15C9-EF42-A719-A9F287A93E3F}"/>
              </a:ext>
            </a:extLst>
          </p:cNvPr>
          <p:cNvSpPr/>
          <p:nvPr userDrawn="1"/>
        </p:nvSpPr>
        <p:spPr>
          <a:xfrm>
            <a:off x="568750" y="7109792"/>
            <a:ext cx="15653863" cy="35256694"/>
          </a:xfrm>
          <a:prstGeom prst="roundRect">
            <a:avLst>
              <a:gd name="adj" fmla="val 135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943" dirty="0"/>
              <a:t>   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35758" y="8122227"/>
            <a:ext cx="14518977" cy="959465"/>
          </a:xfrm>
          <a:prstGeom prst="rect">
            <a:avLst/>
          </a:prstGeom>
        </p:spPr>
        <p:txBody>
          <a:bodyPr wrap="square" lIns="234774" tIns="234774" rIns="234774" bIns="234774">
            <a:spAutoFit/>
          </a:bodyPr>
          <a:lstStyle>
            <a:lvl1pPr marL="0" indent="0">
              <a:buNone/>
              <a:defRPr sz="3076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1564632" indent="-601781">
              <a:defRPr sz="2666">
                <a:latin typeface="Trebuchet MS" pitchFamily="34" charset="0"/>
              </a:defRPr>
            </a:lvl2pPr>
            <a:lvl3pPr marL="2166414" indent="-601781">
              <a:defRPr sz="2666">
                <a:latin typeface="Trebuchet MS" pitchFamily="34" charset="0"/>
              </a:defRPr>
            </a:lvl3pPr>
            <a:lvl4pPr marL="2828374" indent="-661960">
              <a:defRPr sz="2666">
                <a:latin typeface="Trebuchet MS" pitchFamily="34" charset="0"/>
              </a:defRPr>
            </a:lvl4pPr>
            <a:lvl5pPr marL="3309800" indent="-481426">
              <a:defRPr sz="2666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205006" y="7263082"/>
            <a:ext cx="12370445" cy="857128"/>
          </a:xfrm>
          <a:prstGeom prst="rect">
            <a:avLst/>
          </a:prstGeom>
          <a:noFill/>
        </p:spPr>
        <p:txBody>
          <a:bodyPr wrap="square" lIns="0" tIns="93910" rIns="0" bIns="93910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4306" b="1" u="none" baseline="0">
                <a:solidFill>
                  <a:srgbClr val="284D8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(click to edit) INTRODUCTION or ABSTRACT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7267447" y="34676759"/>
            <a:ext cx="14513456" cy="857128"/>
          </a:xfrm>
          <a:prstGeom prst="rect">
            <a:avLst/>
          </a:prstGeom>
          <a:noFill/>
        </p:spPr>
        <p:txBody>
          <a:bodyPr wrap="square" lIns="93910" tIns="93910" rIns="0" bIns="93910" anchor="t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4306" b="1" u="none" baseline="0">
                <a:solidFill>
                  <a:srgbClr val="294E88"/>
                </a:solidFill>
              </a:defRPr>
            </a:lvl1pPr>
          </a:lstStyle>
          <a:p>
            <a:pPr lvl="0"/>
            <a:r>
              <a:rPr lang="en-US" dirty="0"/>
              <a:t>(click to edit)  ACKNOWLEDGEMENTS / CONTACT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17267447" y="35751653"/>
            <a:ext cx="14513455" cy="959465"/>
          </a:xfrm>
          <a:prstGeom prst="rect">
            <a:avLst/>
          </a:prstGeom>
        </p:spPr>
        <p:txBody>
          <a:bodyPr wrap="square" lIns="234774" tIns="234774" rIns="0" bIns="234774">
            <a:spAutoFit/>
          </a:bodyPr>
          <a:lstStyle>
            <a:lvl1pPr marL="0" indent="0">
              <a:buNone/>
              <a:defRPr sz="3076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564632" indent="-601781">
              <a:defRPr sz="2666">
                <a:latin typeface="Trebuchet MS" pitchFamily="34" charset="0"/>
              </a:defRPr>
            </a:lvl2pPr>
            <a:lvl3pPr marL="2166414" indent="-601781">
              <a:defRPr sz="2666">
                <a:latin typeface="Trebuchet MS" pitchFamily="34" charset="0"/>
              </a:defRPr>
            </a:lvl3pPr>
            <a:lvl4pPr marL="2828374" indent="-661960">
              <a:defRPr sz="2666">
                <a:latin typeface="Trebuchet MS" pitchFamily="34" charset="0"/>
              </a:defRPr>
            </a:lvl4pPr>
            <a:lvl5pPr marL="3309800" indent="-481426">
              <a:defRPr sz="2666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17261925" y="8135685"/>
            <a:ext cx="14518978" cy="959465"/>
          </a:xfrm>
          <a:prstGeom prst="rect">
            <a:avLst/>
          </a:prstGeom>
        </p:spPr>
        <p:txBody>
          <a:bodyPr wrap="square" lIns="234774" tIns="234774" rIns="0" bIns="234774" anchor="t">
            <a:spAutoFit/>
          </a:bodyPr>
          <a:lstStyle>
            <a:lvl1pPr marL="0" indent="0">
              <a:buNone/>
              <a:defRPr sz="3076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1564632" indent="-601781">
              <a:defRPr sz="2666">
                <a:latin typeface="Trebuchet MS" pitchFamily="34" charset="0"/>
              </a:defRPr>
            </a:lvl2pPr>
            <a:lvl3pPr marL="2166414" indent="-601781">
              <a:defRPr sz="2666">
                <a:latin typeface="Trebuchet MS" pitchFamily="34" charset="0"/>
              </a:defRPr>
            </a:lvl3pPr>
            <a:lvl4pPr marL="2828374" indent="-661960">
              <a:defRPr sz="2666">
                <a:latin typeface="Trebuchet MS" pitchFamily="34" charset="0"/>
              </a:defRPr>
            </a:lvl4pPr>
            <a:lvl5pPr marL="3309800" indent="-481426">
              <a:defRPr sz="2666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7261925" y="7270377"/>
            <a:ext cx="14518978" cy="848941"/>
          </a:xfrm>
          <a:prstGeom prst="rect">
            <a:avLst/>
          </a:prstGeom>
          <a:noFill/>
        </p:spPr>
        <p:txBody>
          <a:bodyPr wrap="square" lIns="93910" tIns="93910" rIns="0" bIns="93910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4306" b="1" u="none" baseline="0">
                <a:solidFill>
                  <a:srgbClr val="294E8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(click to edit) CONCLUSION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35757" y="19341402"/>
            <a:ext cx="14518977" cy="848941"/>
          </a:xfrm>
          <a:prstGeom prst="rect">
            <a:avLst/>
          </a:prstGeom>
          <a:noFill/>
        </p:spPr>
        <p:txBody>
          <a:bodyPr wrap="square" lIns="93910" tIns="93910" rIns="93910" bIns="93910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4306" b="1" u="none" baseline="0">
                <a:solidFill>
                  <a:srgbClr val="294E8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(click to edit)  RESULTS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7261923" y="19337395"/>
            <a:ext cx="14518980" cy="848941"/>
          </a:xfrm>
          <a:prstGeom prst="rect">
            <a:avLst/>
          </a:prstGeom>
          <a:noFill/>
        </p:spPr>
        <p:txBody>
          <a:bodyPr wrap="square" lIns="93910" tIns="93910" rIns="0" bIns="93910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4306" b="1" u="none" baseline="0">
                <a:solidFill>
                  <a:srgbClr val="294E8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(click to edit)  REFERENCES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17261923" y="20225786"/>
            <a:ext cx="14518980" cy="959465"/>
          </a:xfrm>
          <a:prstGeom prst="rect">
            <a:avLst/>
          </a:prstGeom>
        </p:spPr>
        <p:txBody>
          <a:bodyPr wrap="square" lIns="234774" tIns="234774" rIns="0" bIns="234774" anchor="t">
            <a:spAutoFit/>
          </a:bodyPr>
          <a:lstStyle>
            <a:lvl1pPr marL="0" indent="0">
              <a:buNone/>
              <a:defRPr sz="3076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1564632" indent="-601781">
              <a:defRPr sz="2666">
                <a:latin typeface="Trebuchet MS" pitchFamily="34" charset="0"/>
              </a:defRPr>
            </a:lvl2pPr>
            <a:lvl3pPr marL="2166414" indent="-601781">
              <a:defRPr sz="2666">
                <a:latin typeface="Trebuchet MS" pitchFamily="34" charset="0"/>
              </a:defRPr>
            </a:lvl3pPr>
            <a:lvl4pPr marL="2828374" indent="-661960">
              <a:defRPr sz="2666">
                <a:latin typeface="Trebuchet MS" pitchFamily="34" charset="0"/>
              </a:defRPr>
            </a:lvl4pPr>
            <a:lvl5pPr marL="3309800" indent="-481426">
              <a:defRPr sz="2666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96" hasCustomPrompt="1"/>
          </p:nvPr>
        </p:nvSpPr>
        <p:spPr>
          <a:xfrm>
            <a:off x="1135757" y="20213430"/>
            <a:ext cx="14518977" cy="959465"/>
          </a:xfrm>
          <a:prstGeom prst="rect">
            <a:avLst/>
          </a:prstGeom>
        </p:spPr>
        <p:txBody>
          <a:bodyPr wrap="square" lIns="234774" tIns="234774" rIns="234774" bIns="234774" anchor="t">
            <a:spAutoFit/>
          </a:bodyPr>
          <a:lstStyle>
            <a:lvl1pPr marL="0" indent="0">
              <a:buNone/>
              <a:defRPr sz="3076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1564632" indent="-601781">
              <a:defRPr sz="2666">
                <a:latin typeface="Trebuchet MS" pitchFamily="34" charset="0"/>
              </a:defRPr>
            </a:lvl2pPr>
            <a:lvl3pPr marL="2166414" indent="-601781">
              <a:defRPr sz="2666">
                <a:latin typeface="Trebuchet MS" pitchFamily="34" charset="0"/>
              </a:defRPr>
            </a:lvl3pPr>
            <a:lvl4pPr marL="2828374" indent="-661960">
              <a:defRPr sz="2666">
                <a:latin typeface="Trebuchet MS" pitchFamily="34" charset="0"/>
              </a:defRPr>
            </a:lvl4pPr>
            <a:lvl5pPr marL="3309800" indent="-481426">
              <a:defRPr sz="2666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18" name="Marcador de texto 30">
            <a:extLst>
              <a:ext uri="{FF2B5EF4-FFF2-40B4-BE49-F238E27FC236}">
                <a16:creationId xmlns:a16="http://schemas.microsoft.com/office/drawing/2014/main" id="{CB711003-B950-A14A-8BC2-593845C68C4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260157" y="4633602"/>
            <a:ext cx="20088622" cy="2302035"/>
          </a:xfrm>
          <a:prstGeom prst="rect">
            <a:avLst/>
          </a:prstGeom>
          <a:noFill/>
        </p:spPr>
        <p:txBody>
          <a:bodyPr lIns="0" anchor="t">
            <a:noAutofit/>
          </a:bodyPr>
          <a:lstStyle>
            <a:lvl1pPr marL="0" indent="0">
              <a:buNone/>
              <a:defRPr sz="4306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_tradnl" dirty="0" err="1"/>
              <a:t>Click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r>
              <a:rPr lang="es-ES_tradnl" dirty="0"/>
              <a:t> to </a:t>
            </a:r>
            <a:r>
              <a:rPr lang="es-ES_tradnl" dirty="0" err="1"/>
              <a:t>modify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 of </a:t>
            </a:r>
            <a:r>
              <a:rPr lang="es-ES_tradnl" dirty="0" err="1"/>
              <a:t>authors</a:t>
            </a:r>
            <a:r>
              <a:rPr lang="es-ES_tradnl" dirty="0"/>
              <a:t> and </a:t>
            </a:r>
            <a:r>
              <a:rPr lang="es-ES_tradnl" dirty="0" err="1"/>
              <a:t>authors</a:t>
            </a:r>
            <a:r>
              <a:rPr lang="es-ES_tradnl" dirty="0"/>
              <a:t>’ </a:t>
            </a:r>
            <a:r>
              <a:rPr lang="es-ES_tradnl" dirty="0" err="1"/>
              <a:t>affiliations</a:t>
            </a:r>
            <a:endParaRPr lang="es-ES_tradnl" dirty="0"/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F4D83DCB-F29D-F54B-B1B4-2301D49B058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260265" y="3045333"/>
            <a:ext cx="20088515" cy="1335104"/>
          </a:xfrm>
          <a:prstGeom prst="rect">
            <a:avLst/>
          </a:prstGeom>
          <a:noFill/>
        </p:spPr>
        <p:txBody>
          <a:bodyPr lIns="0" anchor="t"/>
          <a:lstStyle>
            <a:lvl1pPr marL="0" indent="0" algn="l" defTabSz="4322221" rtl="0" eaLnBrk="1" latinLnBrk="0" hangingPunct="1">
              <a:spcBef>
                <a:spcPct val="0"/>
              </a:spcBef>
              <a:buNone/>
              <a:defRPr lang="es-ES" sz="7177" kern="1200" baseline="0" dirty="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7177" dirty="0"/>
              <a:t>Click to edit poster subtitle</a:t>
            </a:r>
            <a:endParaRPr lang="es-ES" sz="7177" dirty="0"/>
          </a:p>
        </p:txBody>
      </p:sp>
      <p:sp>
        <p:nvSpPr>
          <p:cNvPr id="20" name="Title Placeholder 1">
            <a:extLst>
              <a:ext uri="{FF2B5EF4-FFF2-40B4-BE49-F238E27FC236}">
                <a16:creationId xmlns:a16="http://schemas.microsoft.com/office/drawing/2014/main" id="{D52E94DD-68ED-7143-82CD-AA983A20B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60157" y="861658"/>
            <a:ext cx="20088622" cy="1972445"/>
          </a:xfrm>
          <a:prstGeom prst="rect">
            <a:avLst/>
          </a:prstGeom>
          <a:noFill/>
        </p:spPr>
        <p:txBody>
          <a:bodyPr vert="horz" lIns="0" tIns="210778" rIns="421557" bIns="210778" rtlCol="0" anchor="t">
            <a:noAutofit/>
          </a:bodyPr>
          <a:lstStyle>
            <a:lvl1pPr algn="l">
              <a:defRPr sz="9228" b="1">
                <a:solidFill>
                  <a:schemeClr val="bg1"/>
                </a:solidFill>
              </a:defRPr>
            </a:lvl1pPr>
          </a:lstStyle>
          <a:p>
            <a:r>
              <a:rPr lang="en-US" sz="9843" dirty="0"/>
              <a:t>Click to edit poster title</a:t>
            </a:r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/>
          <p:cNvSpPr txBox="1">
            <a:spLocks/>
          </p:cNvSpPr>
          <p:nvPr userDrawn="1"/>
        </p:nvSpPr>
        <p:spPr>
          <a:xfrm>
            <a:off x="17982323" y="42282431"/>
            <a:ext cx="13622530" cy="1180038"/>
          </a:xfrm>
          <a:prstGeom prst="rect">
            <a:avLst/>
          </a:prstGeom>
        </p:spPr>
        <p:txBody>
          <a:bodyPr lIns="432219" tIns="216109" rIns="0" bIns="216109" anchor="b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432222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921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www.ebmt.org  #EBMT19 </a:t>
            </a:r>
            <a:endParaRPr kumimoji="0" lang="es-ES" sz="4921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-13750129" y="-49345"/>
            <a:ext cx="13316550" cy="2731375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68763" tIns="468763" rIns="468763" bIns="0" rtlCol="0" anchor="t" anchorCtr="0"/>
          <a:lstStyle/>
          <a:p>
            <a:pPr marL="0" marR="0" indent="0" algn="ctr" defTabSz="15567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101" b="1" spc="0" dirty="0">
                <a:solidFill>
                  <a:srgbClr val="FF0000"/>
                </a:solidFill>
                <a:latin typeface="Trebuchet MS" pitchFamily="34" charset="0"/>
              </a:rPr>
              <a:t>(—THIS SIDEBAR DOES NOT PRINT—)</a:t>
            </a:r>
            <a:endParaRPr lang="en-US" sz="4101" b="1" spc="615" dirty="0">
              <a:solidFill>
                <a:schemeClr val="bg1"/>
              </a:solidFill>
              <a:latin typeface="Trebuchet MS" pitchFamily="34" charset="0"/>
            </a:endParaRPr>
          </a:p>
          <a:p>
            <a:pPr algn="ctr"/>
            <a:r>
              <a:rPr lang="en-US" sz="4921" b="1" spc="615" dirty="0">
                <a:solidFill>
                  <a:schemeClr val="bg1"/>
                </a:solidFill>
                <a:latin typeface="Trebuchet MS" pitchFamily="34" charset="0"/>
              </a:rPr>
              <a:t>DESIGN</a:t>
            </a:r>
            <a:r>
              <a:rPr lang="en-US" sz="4921" b="1" spc="615" baseline="0" dirty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en-US" sz="4921" b="1" spc="615" dirty="0">
                <a:solidFill>
                  <a:schemeClr val="bg1"/>
                </a:solidFill>
                <a:latin typeface="Trebuchet MS" pitchFamily="34" charset="0"/>
              </a:rPr>
              <a:t>GUIDE</a:t>
            </a:r>
          </a:p>
          <a:p>
            <a:pPr algn="ctr"/>
            <a:endParaRPr lang="en-US" sz="3691" b="1" dirty="0">
              <a:latin typeface="Trebuchet MS" pitchFamily="34" charset="0"/>
            </a:endParaRPr>
          </a:p>
          <a:p>
            <a:pPr algn="just" defTabSz="3860910"/>
            <a:r>
              <a:rPr lang="en-US" sz="3691" i="0" dirty="0">
                <a:latin typeface="Trebuchet MS" pitchFamily="34" charset="0"/>
              </a:rPr>
              <a:t>This PowerPoint</a:t>
            </a:r>
            <a:r>
              <a:rPr lang="en-US" sz="3691" i="0" baseline="0" dirty="0">
                <a:latin typeface="Trebuchet MS" pitchFamily="34" charset="0"/>
              </a:rPr>
              <a:t> </a:t>
            </a:r>
            <a:r>
              <a:rPr lang="en-US" sz="3691" i="0" dirty="0">
                <a:latin typeface="Trebuchet MS" pitchFamily="34" charset="0"/>
              </a:rPr>
              <a:t>template produces</a:t>
            </a:r>
            <a:r>
              <a:rPr lang="en-US" sz="3691" i="0" baseline="0" dirty="0">
                <a:latin typeface="Trebuchet MS" pitchFamily="34" charset="0"/>
              </a:rPr>
              <a:t> </a:t>
            </a:r>
            <a:r>
              <a:rPr lang="en-US" sz="3691" i="0" dirty="0">
                <a:latin typeface="Trebuchet MS" pitchFamily="34" charset="0"/>
              </a:rPr>
              <a:t>a </a:t>
            </a:r>
            <a:r>
              <a:rPr lang="es-ES" sz="3691" i="0" kern="1200" dirty="0" err="1">
                <a:solidFill>
                  <a:schemeClr val="lt1"/>
                </a:solidFill>
                <a:latin typeface="Trebuchet MS" pitchFamily="34" charset="0"/>
                <a:ea typeface="+mn-ea"/>
                <a:cs typeface="+mn-cs"/>
              </a:rPr>
              <a:t>standard</a:t>
            </a:r>
            <a:r>
              <a:rPr lang="es-ES" sz="3691" i="0" kern="1200" dirty="0">
                <a:solidFill>
                  <a:schemeClr val="lt1"/>
                </a:solidFill>
                <a:latin typeface="Trebuchet MS" pitchFamily="34" charset="0"/>
                <a:ea typeface="+mn-ea"/>
                <a:cs typeface="+mn-cs"/>
              </a:rPr>
              <a:t> A0 </a:t>
            </a:r>
            <a:r>
              <a:rPr lang="es-ES" sz="3691" i="0" kern="1200" dirty="0" err="1">
                <a:solidFill>
                  <a:schemeClr val="lt1"/>
                </a:solidFill>
                <a:latin typeface="Trebuchet MS" pitchFamily="34" charset="0"/>
                <a:ea typeface="+mn-ea"/>
                <a:cs typeface="+mn-cs"/>
              </a:rPr>
              <a:t>format</a:t>
            </a:r>
            <a:r>
              <a:rPr lang="es-ES" sz="3691" i="0" kern="1200" dirty="0">
                <a:solidFill>
                  <a:schemeClr val="lt1"/>
                </a:solidFill>
                <a:latin typeface="Trebuchet MS" pitchFamily="34" charset="0"/>
                <a:ea typeface="+mn-ea"/>
                <a:cs typeface="+mn-cs"/>
              </a:rPr>
              <a:t> (84,1cm x 118,9cm) </a:t>
            </a:r>
            <a:r>
              <a:rPr lang="es-ES" sz="3691" i="0" kern="1200" dirty="0" err="1">
                <a:solidFill>
                  <a:schemeClr val="lt1"/>
                </a:solidFill>
                <a:latin typeface="Trebuchet MS" pitchFamily="34" charset="0"/>
                <a:ea typeface="+mn-ea"/>
                <a:cs typeface="+mn-cs"/>
              </a:rPr>
              <a:t>research</a:t>
            </a:r>
            <a:r>
              <a:rPr lang="es-ES" sz="3691" i="0" kern="1200" dirty="0">
                <a:solidFill>
                  <a:schemeClr val="lt1"/>
                </a:solidFill>
                <a:latin typeface="Trebuchet MS" pitchFamily="34" charset="0"/>
                <a:ea typeface="+mn-ea"/>
                <a:cs typeface="+mn-cs"/>
              </a:rPr>
              <a:t> poster</a:t>
            </a:r>
            <a:r>
              <a:rPr lang="en-US" sz="3691" i="0" dirty="0">
                <a:latin typeface="Trebuchet MS" pitchFamily="34" charset="0"/>
              </a:rPr>
              <a:t>. </a:t>
            </a:r>
            <a:r>
              <a:rPr lang="en-US" sz="3691" dirty="0">
                <a:latin typeface="Trebuchet MS" pitchFamily="34" charset="0"/>
              </a:rPr>
              <a:t>You</a:t>
            </a:r>
            <a:r>
              <a:rPr lang="en-US" sz="3691" baseline="0" dirty="0">
                <a:latin typeface="Trebuchet MS" pitchFamily="34" charset="0"/>
              </a:rPr>
              <a:t> can u</a:t>
            </a:r>
            <a:r>
              <a:rPr lang="en-US" sz="3691" dirty="0">
                <a:latin typeface="Trebuchet MS" pitchFamily="34" charset="0"/>
              </a:rPr>
              <a:t>se</a:t>
            </a:r>
            <a:r>
              <a:rPr lang="en-US" sz="3691" baseline="0" dirty="0">
                <a:latin typeface="Trebuchet MS" pitchFamily="34" charset="0"/>
              </a:rPr>
              <a:t> it to create your poster that will be displayed on the EBMT stand. This template will </a:t>
            </a:r>
            <a:r>
              <a:rPr lang="en-US" sz="3691" dirty="0">
                <a:latin typeface="Trebuchet MS" pitchFamily="34" charset="0"/>
              </a:rPr>
              <a:t>save valuable time placing titles, subtitles,</a:t>
            </a:r>
            <a:r>
              <a:rPr lang="en-US" sz="3691" baseline="0" dirty="0">
                <a:latin typeface="Trebuchet MS" pitchFamily="34" charset="0"/>
              </a:rPr>
              <a:t> text, and graphics, and it will allow homogeneity throughout the various posters.</a:t>
            </a:r>
            <a:endParaRPr lang="en-US" sz="3691" dirty="0">
              <a:latin typeface="Trebuchet MS" pitchFamily="34" charset="0"/>
            </a:endParaRPr>
          </a:p>
          <a:p>
            <a:pPr defTabSz="3860910"/>
            <a:endParaRPr lang="en-US" sz="3691" dirty="0">
              <a:latin typeface="Trebuchet MS" pitchFamily="34" charset="0"/>
            </a:endParaRPr>
          </a:p>
          <a:p>
            <a:pPr algn="ctr"/>
            <a:endParaRPr lang="en-US" sz="3281" b="1" dirty="0">
              <a:solidFill>
                <a:schemeClr val="bg1"/>
              </a:solidFill>
              <a:latin typeface="Trebuchet MS" pitchFamily="34" charset="0"/>
            </a:endParaRPr>
          </a:p>
          <a:p>
            <a:pPr algn="ctr"/>
            <a:r>
              <a:rPr lang="en-US" sz="4921" b="1" spc="615" dirty="0">
                <a:solidFill>
                  <a:schemeClr val="bg1"/>
                </a:solidFill>
                <a:latin typeface="Trebuchet MS" pitchFamily="34" charset="0"/>
              </a:rPr>
              <a:t>QUICK START</a:t>
            </a:r>
          </a:p>
          <a:p>
            <a:pPr algn="ctr"/>
            <a:endParaRPr lang="en-US" sz="4101" b="1" baseline="0" dirty="0">
              <a:solidFill>
                <a:schemeClr val="bg1"/>
              </a:solidFill>
              <a:latin typeface="Trebuchet MS" pitchFamily="34" charset="0"/>
            </a:endParaRPr>
          </a:p>
          <a:p>
            <a:pPr marL="0" algn="ctr" defTabSz="4322221" rtl="0" eaLnBrk="1" latinLnBrk="0" hangingPunct="1"/>
            <a:r>
              <a:rPr lang="en-US" sz="4101" b="1" kern="1200" baseline="0" dirty="0">
                <a:solidFill>
                  <a:srgbClr val="FFC000"/>
                </a:solidFill>
                <a:latin typeface="Trebuchet MS" pitchFamily="34" charset="0"/>
                <a:ea typeface="+mn-ea"/>
                <a:cs typeface="+mn-cs"/>
              </a:rPr>
              <a:t>Select desired layout</a:t>
            </a:r>
          </a:p>
          <a:p>
            <a:pPr algn="just"/>
            <a:r>
              <a:rPr lang="en-US" sz="3281" b="0" kern="1200" baseline="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rPr>
              <a:t>When designing your own poster, you will be able to choose between the two proposed  layouts - the single or the double column - according to the information you will have to present.</a:t>
            </a:r>
          </a:p>
          <a:p>
            <a:pPr algn="just"/>
            <a:r>
              <a:rPr lang="en-US" sz="3281" b="0" kern="1200" baseline="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  <a:ea typeface="+mn-ea"/>
                <a:cs typeface="+mn-cs"/>
              </a:rPr>
              <a:t>Simply click right on the slide&gt;layout: office theme, single column or double column</a:t>
            </a:r>
          </a:p>
          <a:p>
            <a:pPr algn="l"/>
            <a:endParaRPr lang="en-US" sz="3691" b="0" baseline="0" dirty="0">
              <a:solidFill>
                <a:schemeClr val="bg1"/>
              </a:solidFill>
              <a:latin typeface="Trebuchet MS" pitchFamily="34" charset="0"/>
            </a:endParaRPr>
          </a:p>
          <a:p>
            <a:pPr algn="ctr"/>
            <a:r>
              <a:rPr lang="en-US" sz="4101" b="1" baseline="0" dirty="0">
                <a:solidFill>
                  <a:srgbClr val="FFC000"/>
                </a:solidFill>
                <a:latin typeface="Trebuchet MS" pitchFamily="34" charset="0"/>
              </a:rPr>
              <a:t>Title, Authors, and Affiliations</a:t>
            </a:r>
          </a:p>
          <a:p>
            <a:pPr algn="just"/>
            <a:r>
              <a:rPr lang="en-US" sz="3281" b="0" baseline="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Start designing your poster by adding the title and subtitle, the names of the authors, and the affiliated institutions. </a:t>
            </a:r>
            <a:r>
              <a:rPr lang="en-US" sz="3281" b="0" spc="0" baseline="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This titles are indicative and you can change the type of information. </a:t>
            </a:r>
          </a:p>
          <a:p>
            <a:pPr algn="just"/>
            <a:endParaRPr lang="en-US" sz="3281" b="0" spc="0" baseline="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n-US" sz="4101" b="1" dirty="0">
                <a:solidFill>
                  <a:srgbClr val="FFC000"/>
                </a:solidFill>
                <a:latin typeface="Trebuchet MS" pitchFamily="34" charset="0"/>
              </a:rPr>
              <a:t>Adding Sponsor logos</a:t>
            </a:r>
            <a:endParaRPr lang="en-US" sz="4101" b="1" baseline="0" dirty="0">
              <a:solidFill>
                <a:srgbClr val="FFC000"/>
              </a:solidFill>
              <a:latin typeface="Trebuchet MS" pitchFamily="34" charset="0"/>
            </a:endParaRPr>
          </a:p>
          <a:p>
            <a:pPr algn="just"/>
            <a:r>
              <a:rPr lang="en-US" sz="3281" b="0" baseline="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 not remove or move the EBMT logo. You can insert a logo (of a sponsor for instance) where the red frame is. Logos taken from web sites are likely to be low quality when printed. Zoom it at 100% to see what the logo will look like on the final poster and make any necessary adjustments.  </a:t>
            </a:r>
          </a:p>
          <a:p>
            <a:pPr algn="l"/>
            <a:endParaRPr lang="en-US" sz="3281" b="0" spc="308" baseline="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n-US" sz="4101" b="1" baseline="0" dirty="0">
                <a:solidFill>
                  <a:srgbClr val="FFC000"/>
                </a:solidFill>
                <a:latin typeface="Trebuchet MS" pitchFamily="34" charset="0"/>
              </a:rPr>
              <a:t>Photographs / Graphics</a:t>
            </a:r>
          </a:p>
          <a:p>
            <a:pPr algn="just" defTabSz="1002641"/>
            <a:r>
              <a:rPr lang="en-US" sz="3281" b="0" baseline="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You can add images by dragging and dropping from your desktop, copy and paste, or by going to INSERT &gt; PICTURES. Resize images proportionally by holding down the SHIFT key and dragging one of the corner handles. For a professional-looking poster, do not distort your images by enlarging them </a:t>
            </a:r>
            <a:r>
              <a:rPr lang="en-US" sz="3281" b="0" spc="0" baseline="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disproportionally.</a:t>
            </a:r>
          </a:p>
          <a:p>
            <a:pPr algn="just" defTabSz="1002641"/>
            <a:r>
              <a:rPr lang="en-US" sz="3281" b="0" spc="0" baseline="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The image and/or graphic captions should be written in Arial 20 and centered.</a:t>
            </a:r>
          </a:p>
          <a:p>
            <a:pPr algn="l" defTabSz="1002641"/>
            <a:endParaRPr lang="en-US" sz="3691" b="1" baseline="0" dirty="0">
              <a:solidFill>
                <a:srgbClr val="FFC000"/>
              </a:solidFill>
              <a:latin typeface="Trebuchet MS" pitchFamily="34" charset="0"/>
            </a:endParaRPr>
          </a:p>
          <a:p>
            <a:pPr algn="ctr"/>
            <a:r>
              <a:rPr lang="en-US" sz="4101" b="1" baseline="0" dirty="0">
                <a:solidFill>
                  <a:srgbClr val="FFC000"/>
                </a:solidFill>
                <a:latin typeface="Trebuchet MS" pitchFamily="34" charset="0"/>
              </a:rPr>
              <a:t>Image Quality Check</a:t>
            </a:r>
          </a:p>
          <a:p>
            <a:pPr lvl="0" algn="just" defTabSz="1002641"/>
            <a:r>
              <a:rPr lang="en-US" sz="3281" b="0" baseline="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Zoom in and look at your images at 100% magnification. If they look good they will print well. </a:t>
            </a:r>
            <a:endParaRPr lang="en-US" sz="3691" b="0" dirty="0">
              <a:latin typeface="Trebuchet MS" pitchFamily="34" charset="0"/>
            </a:endParaRPr>
          </a:p>
        </p:txBody>
      </p:sp>
      <p:sp>
        <p:nvSpPr>
          <p:cNvPr id="30" name="Rectangle 29"/>
          <p:cNvSpPr/>
          <p:nvPr userDrawn="1"/>
        </p:nvSpPr>
        <p:spPr>
          <a:xfrm>
            <a:off x="33289909" y="0"/>
            <a:ext cx="13355262" cy="2731375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68763" tIns="468763" rIns="468763" bIns="0" rtlCol="0" anchor="t" anchorCtr="0"/>
          <a:lstStyle/>
          <a:p>
            <a:pPr marL="0" marR="0" lvl="0" indent="0" algn="ctr" defTabSz="432222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921" b="1" spc="0" dirty="0">
                <a:solidFill>
                  <a:srgbClr val="FF0000"/>
                </a:solidFill>
                <a:latin typeface="Trebuchet MS" pitchFamily="34" charset="0"/>
              </a:rPr>
              <a:t>(—THIS SIDEBAR DOES NOT PRINT—)</a:t>
            </a:r>
            <a:endParaRPr lang="en-US" sz="4921" b="1" spc="615" dirty="0">
              <a:solidFill>
                <a:schemeClr val="bg1"/>
              </a:solidFill>
              <a:latin typeface="Trebuchet MS" pitchFamily="34" charset="0"/>
            </a:endParaRPr>
          </a:p>
          <a:p>
            <a:pPr algn="ctr"/>
            <a:endParaRPr lang="en-US" sz="4921" b="1" spc="615" dirty="0">
              <a:solidFill>
                <a:schemeClr val="bg1"/>
              </a:solidFill>
              <a:latin typeface="Trebuchet MS" pitchFamily="34" charset="0"/>
            </a:endParaRPr>
          </a:p>
          <a:p>
            <a:pPr algn="ctr"/>
            <a:r>
              <a:rPr lang="en-US" sz="4921" b="1" spc="615" dirty="0">
                <a:solidFill>
                  <a:schemeClr val="bg1"/>
                </a:solidFill>
                <a:latin typeface="Trebuchet MS" pitchFamily="34" charset="0"/>
              </a:rPr>
              <a:t>QUICK START (cont.)</a:t>
            </a:r>
          </a:p>
          <a:p>
            <a:pPr algn="ctr"/>
            <a:endParaRPr lang="en-US" sz="4511" b="1" baseline="0" dirty="0">
              <a:solidFill>
                <a:schemeClr val="bg1"/>
              </a:solidFill>
              <a:latin typeface="Trebuchet MS" pitchFamily="34" charset="0"/>
            </a:endParaRPr>
          </a:p>
          <a:p>
            <a:pPr marL="1556755" lvl="2" indent="0" algn="l" defTabSz="117192"/>
            <a:endParaRPr lang="en-US" sz="3281" b="0" baseline="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marL="0" marR="0" lvl="0" indent="0" algn="ctr" defTabSz="15567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101" b="0" baseline="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</a:t>
            </a:r>
            <a:r>
              <a:rPr kumimoji="0" lang="en-US" sz="4101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rebuchet MS" pitchFamily="34" charset="0"/>
              </a:rPr>
              <a:t>Titles font</a:t>
            </a:r>
          </a:p>
          <a:p>
            <a:pPr marL="0" marR="0" lvl="0" indent="0" algn="just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81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Trebuchet MS" pitchFamily="34" charset="0"/>
              </a:rPr>
              <a:t>For titles use Arial 42 in corporate dark blue: CMYK (93/73/8/0) </a:t>
            </a:r>
          </a:p>
          <a:p>
            <a:pPr marL="0" marR="0" lvl="0" indent="0" algn="ctr" defTabSz="15567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81" b="0" baseline="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marL="0" marR="0" lvl="0" indent="0" algn="ctr" defTabSz="15567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01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rebuchet MS" pitchFamily="34" charset="0"/>
              </a:rPr>
              <a:t>Body font</a:t>
            </a:r>
          </a:p>
          <a:p>
            <a:pPr marL="0" marR="0" lvl="0" indent="0" algn="just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81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Trebuchet MS" pitchFamily="34" charset="0"/>
              </a:rPr>
              <a:t>For body text use Arial 30 in black. </a:t>
            </a:r>
          </a:p>
          <a:p>
            <a:pPr marL="0" marR="0" lvl="0" indent="0" algn="ctr" defTabSz="15567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81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Trebuchet MS" pitchFamily="34" charset="0"/>
            </a:endParaRPr>
          </a:p>
          <a:p>
            <a:pPr marL="0" marR="0" lvl="0" indent="0" algn="ctr" defTabSz="15567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01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rebuchet MS" pitchFamily="34" charset="0"/>
              </a:rPr>
              <a:t>Text size</a:t>
            </a:r>
          </a:p>
          <a:p>
            <a:pPr marL="0" marR="0" lvl="0" indent="0" algn="just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81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Trebuchet MS" pitchFamily="34" charset="0"/>
              </a:rPr>
              <a:t>Adjust the size of your text based on how much content you have to present.</a:t>
            </a:r>
          </a:p>
          <a:p>
            <a:pPr marL="0" marR="0" lvl="0" indent="0" algn="just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81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Trebuchet MS" pitchFamily="34" charset="0"/>
              </a:rPr>
              <a:t>The default template text offers a good starting point. </a:t>
            </a:r>
          </a:p>
          <a:p>
            <a:pPr marL="0" marR="0" lvl="0" indent="0" algn="l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81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Trebuchet MS" pitchFamily="34" charset="0"/>
            </a:endParaRPr>
          </a:p>
          <a:p>
            <a:pPr marL="0" lvl="0" indent="0" algn="l" defTabSz="117192"/>
            <a:endParaRPr lang="en-US" sz="3281" b="0" baseline="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marL="0" marR="0" lvl="0" indent="0" algn="ctr" defTabSz="15567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01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rebuchet MS" pitchFamily="34" charset="0"/>
              </a:rPr>
              <a:t>Graphs / Charts</a:t>
            </a:r>
          </a:p>
          <a:p>
            <a:pPr marL="0" marR="0" lvl="0" indent="0" algn="just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81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Trebuchet MS" pitchFamily="34" charset="0"/>
              </a:rPr>
              <a:t>You can simply copy and paste charts and graphs from Excel or Word. Some reformatting may be required depending on how the original document has been created.</a:t>
            </a:r>
          </a:p>
          <a:p>
            <a:pPr marL="0" marR="0" lvl="0" indent="0" algn="l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81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Trebuchet MS" pitchFamily="34" charset="0"/>
            </a:endParaRPr>
          </a:p>
          <a:p>
            <a:pPr marL="0" marR="0" lvl="0" indent="0" algn="ctr" defTabSz="15567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101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Trebuchet MS" pitchFamily="34" charset="0"/>
            </a:endParaRPr>
          </a:p>
          <a:p>
            <a:pPr marL="0" marR="0" lvl="0" indent="0" algn="ctr" defTabSz="15567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01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rebuchet MS" pitchFamily="34" charset="0"/>
              </a:rPr>
              <a:t>How to remove the info bars</a:t>
            </a:r>
          </a:p>
          <a:p>
            <a:pPr marL="0" marR="0" lvl="0" indent="0" algn="just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81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Trebuchet MS" pitchFamily="34" charset="0"/>
              </a:rPr>
              <a:t>You can delete the info bars by going to VIEW &gt; SLIDE MASTER. </a:t>
            </a:r>
          </a:p>
          <a:p>
            <a:pPr marL="0" marR="0" lvl="0" indent="0" algn="l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81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Trebuchet MS" pitchFamily="34" charset="0"/>
            </a:endParaRPr>
          </a:p>
          <a:p>
            <a:pPr marL="0" marR="0" lvl="0" indent="0" algn="ctr" defTabSz="15567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01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rebuchet MS" pitchFamily="34" charset="0"/>
              </a:rPr>
              <a:t>Save your work</a:t>
            </a:r>
          </a:p>
          <a:p>
            <a:pPr marL="0" marR="0" lvl="0" indent="0" algn="just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81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Trebuchet MS" pitchFamily="34" charset="0"/>
              </a:rPr>
              <a:t>Save your poster as a PowerPoint document (.ppt/.pptx)</a:t>
            </a:r>
            <a:endParaRPr kumimoji="0" lang="en-US" sz="3281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rebuchet MS" pitchFamily="34" charset="0"/>
            </a:endParaRPr>
          </a:p>
          <a:p>
            <a:pPr marL="0" marR="0" lvl="0" indent="0" algn="l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81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rebuchet MS" pitchFamily="34" charset="0"/>
            </a:endParaRPr>
          </a:p>
          <a:p>
            <a:pPr marL="0" marR="0" lvl="0" indent="0" algn="l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81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rebuchet MS" pitchFamily="34" charset="0"/>
            </a:endParaRPr>
          </a:p>
          <a:p>
            <a:pPr marL="0" marR="0" lvl="0" indent="0" algn="l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81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rebuchet MS" pitchFamily="34" charset="0"/>
            </a:endParaRPr>
          </a:p>
          <a:p>
            <a:pPr marL="0" marR="0" lvl="0" indent="0" algn="ctr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81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rebuchet MS" pitchFamily="34" charset="0"/>
              </a:rPr>
              <a:t>THANK YOU!</a:t>
            </a:r>
          </a:p>
          <a:p>
            <a:pPr marL="0" marR="0" lvl="0" indent="0" algn="l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81" b="0" baseline="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marL="0" marR="0" lvl="0" indent="0" algn="l" defTabSz="117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71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Trebuchet MS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196" y="1388871"/>
            <a:ext cx="10662342" cy="353815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26D2660-5F6C-410A-8643-6E1511AEA316}"/>
              </a:ext>
            </a:extLst>
          </p:cNvPr>
          <p:cNvSpPr/>
          <p:nvPr userDrawn="1"/>
        </p:nvSpPr>
        <p:spPr>
          <a:xfrm>
            <a:off x="1025089" y="42485506"/>
            <a:ext cx="535724" cy="8495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fr-FR" sz="492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</a:t>
            </a:r>
            <a:endParaRPr lang="en-GB" sz="8943" b="1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</p:sldLayoutIdLst>
  <p:txStyles>
    <p:titleStyle>
      <a:lvl1pPr algn="ctr" defTabSz="4322221" rtl="0" eaLnBrk="1" latinLnBrk="0" hangingPunct="1">
        <a:spcBef>
          <a:spcPct val="0"/>
        </a:spcBef>
        <a:buNone/>
        <a:defRPr sz="12304" kern="1200" baseline="0">
          <a:solidFill>
            <a:srgbClr val="213C80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1620833" indent="-1620833" algn="l" defTabSz="4322221" rtl="0" eaLnBrk="1" latinLnBrk="0" hangingPunct="1">
        <a:spcBef>
          <a:spcPct val="20000"/>
        </a:spcBef>
        <a:buFont typeface="Arial" pitchFamily="34" charset="0"/>
        <a:buChar char="•"/>
        <a:defRPr sz="13226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3511804" indent="-1350694" algn="l" defTabSz="4322221" rtl="0" eaLnBrk="1" latinLnBrk="0" hangingPunct="1">
        <a:spcBef>
          <a:spcPct val="20000"/>
        </a:spcBef>
        <a:buFont typeface="Arial" pitchFamily="34" charset="0"/>
        <a:buChar char="–"/>
        <a:defRPr sz="11381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5402776" indent="-1080555" algn="l" defTabSz="4322221" rtl="0" eaLnBrk="1" latinLnBrk="0" hangingPunct="1">
        <a:spcBef>
          <a:spcPct val="20000"/>
        </a:spcBef>
        <a:buFont typeface="Arial" pitchFamily="34" charset="0"/>
        <a:buChar char="•"/>
        <a:defRPr sz="9433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7563886" indent="-1080555" algn="l" defTabSz="4322221" rtl="0" eaLnBrk="1" latinLnBrk="0" hangingPunct="1">
        <a:spcBef>
          <a:spcPct val="20000"/>
        </a:spcBef>
        <a:buFont typeface="Arial" pitchFamily="34" charset="0"/>
        <a:buChar char="–"/>
        <a:defRPr sz="851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9724996" indent="-1080555" algn="l" defTabSz="4322221" rtl="0" eaLnBrk="1" latinLnBrk="0" hangingPunct="1">
        <a:spcBef>
          <a:spcPct val="20000"/>
        </a:spcBef>
        <a:buFont typeface="Arial" pitchFamily="34" charset="0"/>
        <a:buChar char="»"/>
        <a:defRPr sz="851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11886107" indent="-1080555" algn="l" defTabSz="4322221" rtl="0" eaLnBrk="1" latinLnBrk="0" hangingPunct="1">
        <a:spcBef>
          <a:spcPct val="20000"/>
        </a:spcBef>
        <a:buFont typeface="Arial" pitchFamily="34" charset="0"/>
        <a:buChar char="•"/>
        <a:defRPr sz="9433" kern="1200">
          <a:solidFill>
            <a:schemeClr val="tx1"/>
          </a:solidFill>
          <a:latin typeface="+mn-lt"/>
          <a:ea typeface="+mn-ea"/>
          <a:cs typeface="+mn-cs"/>
        </a:defRPr>
      </a:lvl6pPr>
      <a:lvl7pPr marL="14047217" indent="-1080555" algn="l" defTabSz="4322221" rtl="0" eaLnBrk="1" latinLnBrk="0" hangingPunct="1">
        <a:spcBef>
          <a:spcPct val="20000"/>
        </a:spcBef>
        <a:buFont typeface="Arial" pitchFamily="34" charset="0"/>
        <a:buChar char="•"/>
        <a:defRPr sz="9433" kern="1200">
          <a:solidFill>
            <a:schemeClr val="tx1"/>
          </a:solidFill>
          <a:latin typeface="+mn-lt"/>
          <a:ea typeface="+mn-ea"/>
          <a:cs typeface="+mn-cs"/>
        </a:defRPr>
      </a:lvl7pPr>
      <a:lvl8pPr marL="16208328" indent="-1080555" algn="l" defTabSz="4322221" rtl="0" eaLnBrk="1" latinLnBrk="0" hangingPunct="1">
        <a:spcBef>
          <a:spcPct val="20000"/>
        </a:spcBef>
        <a:buFont typeface="Arial" pitchFamily="34" charset="0"/>
        <a:buChar char="•"/>
        <a:defRPr sz="9433" kern="1200">
          <a:solidFill>
            <a:schemeClr val="tx1"/>
          </a:solidFill>
          <a:latin typeface="+mn-lt"/>
          <a:ea typeface="+mn-ea"/>
          <a:cs typeface="+mn-cs"/>
        </a:defRPr>
      </a:lvl8pPr>
      <a:lvl9pPr marL="18369438" indent="-1080555" algn="l" defTabSz="4322221" rtl="0" eaLnBrk="1" latinLnBrk="0" hangingPunct="1">
        <a:spcBef>
          <a:spcPct val="20000"/>
        </a:spcBef>
        <a:buFont typeface="Arial" pitchFamily="34" charset="0"/>
        <a:buChar char="•"/>
        <a:defRPr sz="94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322221" rtl="0" eaLnBrk="1" latinLnBrk="0" hangingPunct="1">
        <a:defRPr sz="8510" kern="1200">
          <a:solidFill>
            <a:schemeClr val="tx1"/>
          </a:solidFill>
          <a:latin typeface="+mn-lt"/>
          <a:ea typeface="+mn-ea"/>
          <a:cs typeface="+mn-cs"/>
        </a:defRPr>
      </a:lvl1pPr>
      <a:lvl2pPr marL="2161110" algn="l" defTabSz="4322221" rtl="0" eaLnBrk="1" latinLnBrk="0" hangingPunct="1">
        <a:defRPr sz="8510" kern="1200">
          <a:solidFill>
            <a:schemeClr val="tx1"/>
          </a:solidFill>
          <a:latin typeface="+mn-lt"/>
          <a:ea typeface="+mn-ea"/>
          <a:cs typeface="+mn-cs"/>
        </a:defRPr>
      </a:lvl2pPr>
      <a:lvl3pPr marL="4322221" algn="l" defTabSz="4322221" rtl="0" eaLnBrk="1" latinLnBrk="0" hangingPunct="1">
        <a:defRPr sz="8510" kern="1200">
          <a:solidFill>
            <a:schemeClr val="tx1"/>
          </a:solidFill>
          <a:latin typeface="+mn-lt"/>
          <a:ea typeface="+mn-ea"/>
          <a:cs typeface="+mn-cs"/>
        </a:defRPr>
      </a:lvl3pPr>
      <a:lvl4pPr marL="6483331" algn="l" defTabSz="4322221" rtl="0" eaLnBrk="1" latinLnBrk="0" hangingPunct="1">
        <a:defRPr sz="8510" kern="1200">
          <a:solidFill>
            <a:schemeClr val="tx1"/>
          </a:solidFill>
          <a:latin typeface="+mn-lt"/>
          <a:ea typeface="+mn-ea"/>
          <a:cs typeface="+mn-cs"/>
        </a:defRPr>
      </a:lvl4pPr>
      <a:lvl5pPr marL="8644442" algn="l" defTabSz="4322221" rtl="0" eaLnBrk="1" latinLnBrk="0" hangingPunct="1">
        <a:defRPr sz="8510" kern="1200">
          <a:solidFill>
            <a:schemeClr val="tx1"/>
          </a:solidFill>
          <a:latin typeface="+mn-lt"/>
          <a:ea typeface="+mn-ea"/>
          <a:cs typeface="+mn-cs"/>
        </a:defRPr>
      </a:lvl5pPr>
      <a:lvl6pPr marL="10805552" algn="l" defTabSz="4322221" rtl="0" eaLnBrk="1" latinLnBrk="0" hangingPunct="1">
        <a:defRPr sz="8510" kern="1200">
          <a:solidFill>
            <a:schemeClr val="tx1"/>
          </a:solidFill>
          <a:latin typeface="+mn-lt"/>
          <a:ea typeface="+mn-ea"/>
          <a:cs typeface="+mn-cs"/>
        </a:defRPr>
      </a:lvl6pPr>
      <a:lvl7pPr marL="12966663" algn="l" defTabSz="4322221" rtl="0" eaLnBrk="1" latinLnBrk="0" hangingPunct="1">
        <a:defRPr sz="8510" kern="1200">
          <a:solidFill>
            <a:schemeClr val="tx1"/>
          </a:solidFill>
          <a:latin typeface="+mn-lt"/>
          <a:ea typeface="+mn-ea"/>
          <a:cs typeface="+mn-cs"/>
        </a:defRPr>
      </a:lvl7pPr>
      <a:lvl8pPr marL="15127772" algn="l" defTabSz="4322221" rtl="0" eaLnBrk="1" latinLnBrk="0" hangingPunct="1">
        <a:defRPr sz="8510" kern="1200">
          <a:solidFill>
            <a:schemeClr val="tx1"/>
          </a:solidFill>
          <a:latin typeface="+mn-lt"/>
          <a:ea typeface="+mn-ea"/>
          <a:cs typeface="+mn-cs"/>
        </a:defRPr>
      </a:lvl8pPr>
      <a:lvl9pPr marL="17288883" algn="l" defTabSz="4322221" rtl="0" eaLnBrk="1" latinLnBrk="0" hangingPunct="1">
        <a:defRPr sz="85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3824" userDrawn="1">
          <p15:clr>
            <a:srgbClr val="F26B43"/>
          </p15:clr>
        </p15:guide>
        <p15:guide id="2" pos="1036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10" Type="http://schemas.openxmlformats.org/officeDocument/2006/relationships/chart" Target="../charts/chart4.xml"/><Relationship Id="rId4" Type="http://schemas.microsoft.com/office/2007/relationships/hdphoto" Target="../media/hdphoto1.wdp"/><Relationship Id="rId9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D71FEA39-0BE2-4C44-8AA6-29FAD208BBB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31" b="98077" l="1910" r="99045">
                        <a14:foregroundMark x1="29468" y1="19615" x2="29059" y2="43462"/>
                        <a14:foregroundMark x1="29059" y1="43462" x2="35061" y2="64615"/>
                        <a14:foregroundMark x1="35061" y1="64615" x2="48704" y2="74423"/>
                        <a14:foregroundMark x1="48704" y1="74423" x2="65211" y2="74231"/>
                        <a14:foregroundMark x1="65211" y1="74231" x2="73124" y2="59808"/>
                        <a14:foregroundMark x1="73124" y1="59808" x2="78581" y2="15385"/>
                        <a14:foregroundMark x1="78581" y1="15385" x2="29468" y2="8654"/>
                        <a14:foregroundMark x1="29468" y1="8654" x2="29468" y2="32500"/>
                        <a14:foregroundMark x1="29468" y1="32500" x2="29468" y2="32500"/>
                        <a14:foregroundMark x1="1910" y1="74423" x2="97544" y2="54423"/>
                        <a14:foregroundMark x1="97544" y1="54423" x2="48704" y2="88846"/>
                        <a14:foregroundMark x1="48704" y1="88846" x2="5457" y2="92500"/>
                        <a14:foregroundMark x1="5457" y1="92500" x2="1910" y2="69038"/>
                        <a14:foregroundMark x1="64256" y1="74423" x2="81310" y2="72692"/>
                        <a14:foregroundMark x1="81310" y1="72692" x2="94952" y2="88462"/>
                        <a14:foregroundMark x1="94952" y1="88462" x2="96589" y2="98269"/>
                        <a14:foregroundMark x1="77490" y1="39808" x2="67121" y2="14231"/>
                        <a14:foregroundMark x1="67121" y1="14231" x2="51296" y2="5000"/>
                        <a14:foregroundMark x1="51296" y1="5000" x2="28104" y2="4423"/>
                        <a14:foregroundMark x1="28104" y1="4423" x2="18281" y2="15385"/>
                        <a14:foregroundMark x1="18281" y1="15385" x2="11460" y2="38269"/>
                        <a14:foregroundMark x1="11460" y1="38269" x2="30969" y2="50385"/>
                        <a14:foregroundMark x1="30969" y1="50385" x2="75034" y2="56154"/>
                        <a14:foregroundMark x1="57026" y1="26923" x2="45839" y2="37308"/>
                        <a14:foregroundMark x1="45839" y1="37308" x2="43929" y2="50769"/>
                        <a14:foregroundMark x1="51023" y1="19615" x2="39836" y2="46731"/>
                        <a14:foregroundMark x1="39836" y1="46731" x2="39018" y2="52500"/>
                        <a14:foregroundMark x1="39018" y1="17885" x2="42701" y2="50769"/>
                        <a14:foregroundMark x1="60709" y1="15962" x2="65484" y2="56154"/>
                        <a14:foregroundMark x1="11460" y1="15962" x2="10368" y2="54423"/>
                        <a14:foregroundMark x1="88267" y1="5000" x2="95498" y2="58077"/>
                        <a14:foregroundMark x1="99045" y1="14231" x2="99045" y2="96346"/>
                        <a14:foregroundMark x1="99045" y1="96346" x2="99045" y2="96346"/>
                        <a14:foregroundMark x1="94270" y1="10577" x2="88267" y2="87308"/>
                        <a14:foregroundMark x1="49932" y1="92692" x2="97817" y2="92692"/>
                        <a14:foregroundMark x1="51432" y1="54423" x2="51432" y2="54423"/>
                        <a14:foregroundMark x1="45293" y1="52692" x2="48022" y2="52692"/>
                        <a14:foregroundMark x1="76126" y1="52692" x2="76126" y2="52692"/>
                        <a14:foregroundMark x1="86494" y1="35962" x2="87040" y2="61923"/>
                        <a14:foregroundMark x1="76126" y1="11731" x2="77763" y2="52692"/>
                        <a14:foregroundMark x1="84857" y1="39423" x2="86494" y2="70385"/>
                        <a14:foregroundMark x1="15689" y1="5962" x2="25512" y2="66154"/>
                        <a14:foregroundMark x1="15689" y1="18462" x2="31651" y2="71923"/>
                        <a14:foregroundMark x1="89222" y1="96346" x2="77626" y2="97115"/>
                        <a14:foregroundMark x1="77626" y1="97115" x2="79945" y2="97885"/>
                        <a14:foregroundMark x1="82674" y1="97885" x2="79400" y2="96346"/>
                        <a14:foregroundMark x1="45839" y1="51154" x2="57435" y2="51923"/>
                      </a14:backgroundRemoval>
                    </a14:imgEffect>
                    <a14:imgEffect>
                      <a14:sharpenSoften amount="-25000"/>
                    </a14:imgEffect>
                    <a14:imgEffect>
                      <a14:saturation sat="400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7043" y="1132015"/>
            <a:ext cx="4702861" cy="3086328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6410C1-A6B3-4219-A5A9-1A19471502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341803" y="4518117"/>
            <a:ext cx="19178101" cy="2816030"/>
          </a:xfrm>
        </p:spPr>
        <p:txBody>
          <a:bodyPr/>
          <a:lstStyle/>
          <a:p>
            <a:pPr algn="ctr"/>
            <a:r>
              <a:rPr lang="en-US" sz="3076" dirty="0">
                <a:solidFill>
                  <a:schemeClr val="tx1"/>
                </a:solidFill>
              </a:rPr>
              <a:t>Jiaqi Fang</a:t>
            </a:r>
            <a:r>
              <a:rPr lang="en-US" sz="3076" baseline="30000" dirty="0">
                <a:solidFill>
                  <a:schemeClr val="tx1"/>
                </a:solidFill>
              </a:rPr>
              <a:t>1</a:t>
            </a:r>
            <a:r>
              <a:rPr lang="en-US" sz="3076" dirty="0">
                <a:solidFill>
                  <a:schemeClr val="tx1"/>
                </a:solidFill>
              </a:rPr>
              <a:t>, M.D., M.P.H., Phaedon D. Zavras</a:t>
            </a:r>
            <a:r>
              <a:rPr lang="en-US" sz="3076" baseline="30000" dirty="0">
                <a:solidFill>
                  <a:schemeClr val="tx1"/>
                </a:solidFill>
              </a:rPr>
              <a:t>1</a:t>
            </a:r>
            <a:r>
              <a:rPr lang="en-US" sz="3076" dirty="0">
                <a:solidFill>
                  <a:schemeClr val="tx1"/>
                </a:solidFill>
              </a:rPr>
              <a:t>, M.D., Yiqi Su</a:t>
            </a:r>
            <a:r>
              <a:rPr lang="en-US" sz="3076" baseline="30000" dirty="0">
                <a:solidFill>
                  <a:schemeClr val="tx1"/>
                </a:solidFill>
              </a:rPr>
              <a:t>1</a:t>
            </a:r>
            <a:r>
              <a:rPr lang="en-US" sz="3076" dirty="0">
                <a:solidFill>
                  <a:schemeClr val="tx1"/>
                </a:solidFill>
              </a:rPr>
              <a:t>, M.S., Amit D. Raval</a:t>
            </a:r>
            <a:r>
              <a:rPr lang="en-US" sz="3076" baseline="30000" dirty="0">
                <a:solidFill>
                  <a:schemeClr val="tx1"/>
                </a:solidFill>
              </a:rPr>
              <a:t>2</a:t>
            </a:r>
            <a:r>
              <a:rPr lang="en-US" sz="3076" dirty="0">
                <a:solidFill>
                  <a:schemeClr val="tx1"/>
                </a:solidFill>
              </a:rPr>
              <a:t>, Ph.D., Yuexin Tang</a:t>
            </a:r>
            <a:r>
              <a:rPr lang="en-US" sz="3076" baseline="30000" dirty="0">
                <a:solidFill>
                  <a:schemeClr val="tx1"/>
                </a:solidFill>
              </a:rPr>
              <a:t>2</a:t>
            </a:r>
            <a:r>
              <a:rPr lang="en-US" sz="3076" dirty="0">
                <a:solidFill>
                  <a:schemeClr val="tx1"/>
                </a:solidFill>
              </a:rPr>
              <a:t>, Ph.D., Miguel-Angel Perales</a:t>
            </a:r>
            <a:r>
              <a:rPr lang="en-US" sz="3076" baseline="30000" dirty="0">
                <a:solidFill>
                  <a:schemeClr val="tx1"/>
                </a:solidFill>
              </a:rPr>
              <a:t>3,4</a:t>
            </a:r>
            <a:r>
              <a:rPr lang="en-US" sz="3076" dirty="0">
                <a:solidFill>
                  <a:schemeClr val="tx1"/>
                </a:solidFill>
              </a:rPr>
              <a:t>, M.D., Sergio Giralt</a:t>
            </a:r>
            <a:r>
              <a:rPr lang="en-US" sz="3076" baseline="30000" dirty="0">
                <a:solidFill>
                  <a:schemeClr val="tx1"/>
                </a:solidFill>
              </a:rPr>
              <a:t>3,4</a:t>
            </a:r>
            <a:r>
              <a:rPr lang="en-US" sz="3076" dirty="0">
                <a:solidFill>
                  <a:schemeClr val="tx1"/>
                </a:solidFill>
              </a:rPr>
              <a:t>, M.D., Genovefa Papanicolaou</a:t>
            </a:r>
            <a:r>
              <a:rPr lang="en-US" sz="3076" baseline="30000" dirty="0">
                <a:solidFill>
                  <a:schemeClr val="tx1"/>
                </a:solidFill>
              </a:rPr>
              <a:t>1,4</a:t>
            </a:r>
            <a:r>
              <a:rPr lang="en-US" sz="2871" dirty="0">
                <a:solidFill>
                  <a:schemeClr val="tx1"/>
                </a:solidFill>
              </a:rPr>
              <a:t>, </a:t>
            </a:r>
            <a:r>
              <a:rPr lang="en-US" sz="3076" dirty="0">
                <a:solidFill>
                  <a:schemeClr val="tx1"/>
                </a:solidFill>
              </a:rPr>
              <a:t>M.D.</a:t>
            </a:r>
          </a:p>
          <a:p>
            <a:pPr algn="ctr"/>
            <a:r>
              <a:rPr lang="en-US" sz="2768" i="1" baseline="30000" dirty="0">
                <a:solidFill>
                  <a:schemeClr val="tx1"/>
                </a:solidFill>
              </a:rPr>
              <a:t>1</a:t>
            </a:r>
            <a:r>
              <a:rPr lang="en-US" sz="2768" i="1" dirty="0">
                <a:solidFill>
                  <a:schemeClr val="tx1"/>
                </a:solidFill>
              </a:rPr>
              <a:t>Memorial Sloan Kettering Cancer Center, Infectious Disease Service, New York, NY, United States, </a:t>
            </a:r>
            <a:r>
              <a:rPr lang="en-US" sz="2768" i="1" baseline="30000" dirty="0">
                <a:solidFill>
                  <a:schemeClr val="tx1"/>
                </a:solidFill>
              </a:rPr>
              <a:t>2</a:t>
            </a:r>
            <a:r>
              <a:rPr lang="en-US" sz="2768" i="1" dirty="0">
                <a:solidFill>
                  <a:schemeClr val="tx1"/>
                </a:solidFill>
              </a:rPr>
              <a:t>Merck &amp; Co., Inc., Kenilworth, NJ, United States, </a:t>
            </a:r>
            <a:r>
              <a:rPr lang="en-US" sz="2768" i="1" baseline="30000" dirty="0">
                <a:solidFill>
                  <a:schemeClr val="tx1"/>
                </a:solidFill>
              </a:rPr>
              <a:t>3</a:t>
            </a:r>
            <a:r>
              <a:rPr lang="en-US" sz="2768" i="1" dirty="0">
                <a:solidFill>
                  <a:schemeClr val="tx1"/>
                </a:solidFill>
              </a:rPr>
              <a:t>Memorial Sloan Kettering Cancer Center, Bone Marrow Transplant Service, New York, NY, United States, </a:t>
            </a:r>
            <a:r>
              <a:rPr lang="en-US" sz="2768" i="1" baseline="30000" dirty="0">
                <a:solidFill>
                  <a:schemeClr val="tx1"/>
                </a:solidFill>
              </a:rPr>
              <a:t>4</a:t>
            </a:r>
            <a:r>
              <a:rPr lang="en-US" sz="2768" i="1" dirty="0">
                <a:solidFill>
                  <a:schemeClr val="tx1"/>
                </a:solidFill>
              </a:rPr>
              <a:t>Weill Cornell Medical College, Cornell University, New York, NY, United States</a:t>
            </a:r>
            <a:endParaRPr lang="en-US" sz="2768" dirty="0">
              <a:solidFill>
                <a:schemeClr val="tx1"/>
              </a:solidFill>
            </a:endParaRPr>
          </a:p>
          <a:p>
            <a:r>
              <a:rPr lang="en-US" sz="2871" dirty="0"/>
              <a:t> </a:t>
            </a:r>
          </a:p>
          <a:p>
            <a:endParaRPr lang="en-US" sz="2871" dirty="0"/>
          </a:p>
        </p:txBody>
      </p:sp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6E2CCD7-3A1A-C645-BE5D-A0FFE05AC9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68188" y="8145643"/>
            <a:ext cx="15491013" cy="6544887"/>
          </a:xfrm>
        </p:spPr>
        <p:txBody>
          <a:bodyPr/>
          <a:lstStyle/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dirty="0"/>
              <a:t>CMV viremia occurs in 40% - 90% of CMV R+ recipients and is associated with increased overall mortality after hematopoietic cell transplantation (HCT)</a:t>
            </a:r>
            <a:r>
              <a:rPr lang="en-US" baseline="30000" dirty="0"/>
              <a:t> 1</a:t>
            </a:r>
            <a:r>
              <a:rPr lang="en-US" dirty="0"/>
              <a:t>.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dirty="0"/>
              <a:t>Risk factors for CMV reactivation after HCT include T-cell depletion, allograft from HLA-mismatched and graft-versus-host disease (GvHD)</a:t>
            </a:r>
            <a:r>
              <a:rPr lang="en-US" baseline="30000" dirty="0"/>
              <a:t> 1</a:t>
            </a:r>
            <a:r>
              <a:rPr lang="en-US" dirty="0"/>
              <a:t>. 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dirty="0"/>
              <a:t>Pre-emptive therapy (PET) has reduced the risk of CMV end-organ disease (EOD)</a:t>
            </a:r>
            <a:r>
              <a:rPr lang="en-US" i="1" baseline="30000" dirty="0"/>
              <a:t> </a:t>
            </a:r>
            <a:r>
              <a:rPr lang="en-US" baseline="30000" dirty="0"/>
              <a:t>2</a:t>
            </a:r>
            <a:r>
              <a:rPr lang="en-US" dirty="0"/>
              <a:t> and associated mortality; However, it may lead to substantial antiviral use along with its toxicities and higher healthcare resource utilization. Limited real-world data exists about CMV outcomes and healthcare resource utilization with PET.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dirty="0"/>
              <a:t>Established benchmarks of CMV outcomes and HCRU in the era of PET are required to perform cost benefit analyses of novel interventions for CMV. </a:t>
            </a:r>
          </a:p>
          <a:p>
            <a:endParaRPr lang="es-ES" dirty="0">
              <a:solidFill>
                <a:srgbClr val="294E88"/>
              </a:solidFill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899B6D9-69A0-4042-A772-8965280B3C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8188" y="7287698"/>
            <a:ext cx="15491012" cy="834582"/>
          </a:xfrm>
          <a:solidFill>
            <a:schemeClr val="bg1">
              <a:lumMod val="85000"/>
            </a:schemeClr>
          </a:solidFill>
          <a:ln>
            <a:solidFill>
              <a:srgbClr val="284D86"/>
            </a:solidFill>
          </a:ln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7F5E510-7641-4B8B-8018-7B481D0922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8187" y="14940728"/>
            <a:ext cx="15491013" cy="2947498"/>
          </a:xfrm>
        </p:spPr>
        <p:txBody>
          <a:bodyPr/>
          <a:lstStyle/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dirty="0"/>
              <a:t>To report rates of CMV end-organ disease (EOD), CMV antiviral resistance, CMV-related mortality and rates of readmission and hospital length of stay (LOS) by day+180 in a contemporary cohort of HCT recipients in major Cancer Center in New York City.</a:t>
            </a:r>
          </a:p>
          <a:p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7D78ED0-A3DD-4C15-A234-451C163FB9D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8188" y="14117522"/>
            <a:ext cx="15491013" cy="834582"/>
          </a:xfrm>
          <a:solidFill>
            <a:schemeClr val="bg1">
              <a:lumMod val="85000"/>
            </a:schemeClr>
          </a:solidFill>
          <a:ln>
            <a:solidFill>
              <a:srgbClr val="284D86"/>
            </a:solidFill>
          </a:ln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362F785-470A-4DD5-B3EC-F95976C074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68188" y="37013709"/>
            <a:ext cx="30982024" cy="832104"/>
          </a:xfrm>
          <a:solidFill>
            <a:schemeClr val="bg1">
              <a:lumMod val="85000"/>
            </a:schemeClr>
          </a:solidFill>
          <a:ln>
            <a:solidFill>
              <a:srgbClr val="284D86"/>
            </a:solidFill>
          </a:ln>
        </p:spPr>
        <p:txBody>
          <a:bodyPr/>
          <a:lstStyle/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F80E2DC2-AF0B-4702-8B99-5DB232EFE9E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68187" y="41623747"/>
            <a:ext cx="30982024" cy="991023"/>
          </a:xfrm>
        </p:spPr>
        <p:txBody>
          <a:bodyPr/>
          <a:lstStyle/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281" dirty="0"/>
              <a:t>The study was funded by a grant from Merck &amp; Co., Inc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86E76FA-0134-4344-89A1-5D44DA5EF24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68188" y="40899092"/>
            <a:ext cx="30982024" cy="832104"/>
          </a:xfrm>
          <a:solidFill>
            <a:schemeClr val="bg1">
              <a:lumMod val="85000"/>
            </a:schemeClr>
          </a:solidFill>
          <a:ln>
            <a:solidFill>
              <a:srgbClr val="294E88"/>
            </a:solidFill>
          </a:ln>
        </p:spPr>
        <p:txBody>
          <a:bodyPr/>
          <a:lstStyle/>
          <a:p>
            <a:r>
              <a:rPr lang="en-US" sz="4306" dirty="0"/>
              <a:t>DISCLOSURE</a:t>
            </a:r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60B387BD-0C5C-4C4E-B3CF-0274C3457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1113" y="597616"/>
            <a:ext cx="14415930" cy="3808993"/>
          </a:xfrm>
        </p:spPr>
        <p:txBody>
          <a:bodyPr/>
          <a:lstStyle/>
          <a:p>
            <a:pPr algn="ctr"/>
            <a:r>
              <a:rPr lang="en-US" sz="4921" dirty="0">
                <a:solidFill>
                  <a:srgbClr val="002060"/>
                </a:solidFill>
              </a:rPr>
              <a:t>CMV Outcomes and Health Care Resource Utilization in CMV-seropositive (R+) Hematopoietic Stem Cell Transplant (HCT) Recipients Managed with Pre-emptive Therapy (PET)</a:t>
            </a:r>
            <a:endParaRPr lang="es-ES" sz="4921" dirty="0">
              <a:solidFill>
                <a:srgbClr val="002060"/>
              </a:solidFill>
            </a:endParaRP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99DC24B2-7CF8-4CA4-95AC-E7E2415826D8}"/>
              </a:ext>
            </a:extLst>
          </p:cNvPr>
          <p:cNvSpPr txBox="1">
            <a:spLocks/>
          </p:cNvSpPr>
          <p:nvPr/>
        </p:nvSpPr>
        <p:spPr>
          <a:xfrm>
            <a:off x="16601957" y="7287460"/>
            <a:ext cx="15489936" cy="8321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284D86"/>
            </a:solidFill>
          </a:ln>
        </p:spPr>
        <p:txBody>
          <a:bodyPr wrap="square" lIns="96285" tIns="96285" rIns="96285" bIns="96285" anchor="t" anchorCtr="0">
            <a:spAutoFit/>
          </a:bodyPr>
          <a:lstStyle>
            <a:lvl1pPr marL="0" indent="0" algn="ctr" defTabSz="4215567" rtl="0" eaLnBrk="1" latinLnBrk="0" hangingPunct="1">
              <a:spcBef>
                <a:spcPts val="0"/>
              </a:spcBef>
              <a:buFont typeface="Arial" pitchFamily="34" charset="0"/>
              <a:buNone/>
              <a:defRPr sz="4200" b="1" u="none" kern="1200" baseline="0">
                <a:solidFill>
                  <a:srgbClr val="294E8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3425148" indent="-1317365" algn="l" defTabSz="421556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5269459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7377242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83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9485025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83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1592809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00592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808376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916159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306" dirty="0"/>
              <a:t>METHODS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3DA34C0-2089-4180-89F0-BDCDEAD345B2}"/>
              </a:ext>
            </a:extLst>
          </p:cNvPr>
          <p:cNvSpPr/>
          <p:nvPr/>
        </p:nvSpPr>
        <p:spPr>
          <a:xfrm>
            <a:off x="16743639" y="8316548"/>
            <a:ext cx="15206573" cy="9315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b="1" dirty="0">
                <a:latin typeface="Arial" panose="020B0604020202020204" pitchFamily="34" charset="0"/>
                <a:cs typeface="Arial" panose="020B0604020202020204" pitchFamily="34" charset="0"/>
              </a:rPr>
              <a:t>Study Design</a:t>
            </a: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: Retrospective cohort study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b="1" dirty="0">
                <a:latin typeface="Arial" panose="020B0604020202020204" pitchFamily="34" charset="0"/>
                <a:cs typeface="Arial" panose="020B0604020202020204" pitchFamily="34" charset="0"/>
              </a:rPr>
              <a:t>Study Population</a:t>
            </a: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: CMV R+ adult recipients of first peripheral blood or marrow allograft at MSKCC from March 2013 to December 2017.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b="1" dirty="0">
                <a:latin typeface="Arial" panose="020B0604020202020204" pitchFamily="34" charset="0"/>
                <a:cs typeface="Arial" panose="020B0604020202020204" pitchFamily="34" charset="0"/>
              </a:rPr>
              <a:t>CMV monitoring: </a:t>
            </a: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CMV+ recipients were monitored weekly by quantitative PCR assay starting on day 14 through day 180 post HCT and treated pre-emptively. CMV EOD was scored by the standard criteria. CMV resistance mutations were confirmed by sequencing (</a:t>
            </a:r>
            <a:r>
              <a:rPr lang="en-US" sz="3076" dirty="0" err="1">
                <a:latin typeface="Arial" panose="020B0604020202020204" pitchFamily="34" charset="0"/>
                <a:cs typeface="Arial" panose="020B0604020202020204" pitchFamily="34" charset="0"/>
              </a:rPr>
              <a:t>Viracor</a:t>
            </a: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-Eurofins).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3076" b="1" dirty="0">
                <a:latin typeface="Arial" panose="020B0604020202020204" pitchFamily="34" charset="0"/>
                <a:cs typeface="Arial" panose="020B0604020202020204" pitchFamily="34" charset="0"/>
              </a:rPr>
              <a:t>follow-up period </a:t>
            </a: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was until day 180 post-HCT or death, whichever occurred first.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b="1" dirty="0">
                <a:latin typeface="Arial" panose="020B0604020202020204" pitchFamily="34" charset="0"/>
                <a:cs typeface="Arial" panose="020B0604020202020204" pitchFamily="34" charset="0"/>
              </a:rPr>
              <a:t>PET group</a:t>
            </a: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: Receipt of pre-emptive antiviral therapy for CMV viremia.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b="1" dirty="0">
                <a:latin typeface="Arial" panose="020B0604020202020204" pitchFamily="34" charset="0"/>
                <a:cs typeface="Arial" panose="020B0604020202020204" pitchFamily="34" charset="0"/>
              </a:rPr>
              <a:t>CMV RISK</a:t>
            </a: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: High CMV risk (HR) comprised recipients of conventional HCT from mismatched or haploidentical donors or recipients of T-cell depleted (TCD) HCT regardless of donor HLA match. Low CMV risk (LR) included conventional HCT from matched related donors. 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b="1" dirty="0">
                <a:latin typeface="Arial" panose="020B0604020202020204" pitchFamily="34" charset="0"/>
                <a:cs typeface="Arial" panose="020B0604020202020204" pitchFamily="34" charset="0"/>
              </a:rPr>
              <a:t>Healthcare resource utilization</a:t>
            </a: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 was measured as length of stay (LOS) for incident admission, readmission rate per 1000 patient-day and number of patients required readmission by day 180 post HCT.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b="1" dirty="0">
                <a:latin typeface="Arial" panose="020B0604020202020204" pitchFamily="34" charset="0"/>
                <a:cs typeface="Arial" panose="020B0604020202020204" pitchFamily="34" charset="0"/>
              </a:rPr>
              <a:t>Risk-Stratified analyses</a:t>
            </a: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 were performed to examine outcomes by PET use and CMV risk.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A417D4D-3521-48FF-99B3-379C02109BA3}"/>
              </a:ext>
            </a:extLst>
          </p:cNvPr>
          <p:cNvSpPr/>
          <p:nvPr/>
        </p:nvSpPr>
        <p:spPr>
          <a:xfrm>
            <a:off x="968187" y="37985463"/>
            <a:ext cx="30982024" cy="30065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4.5% of CMV R+ recipients developed CMV EOD by day+180. Two thirds of CMV EOD cases occurred in high risk group. 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3% of patients that received PET (4% among high risk group) were identified to have CMV resistance mutations by day+180. 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CMV related mortality was 1.5% among high risk group by day+180.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PET was associated with higher healthcare resource utilization (HCRU) including longer inpatient stays for HCT (p=0.0001), higher rates of readmission (p&lt;0.001) and higher proportion of patients required readmission (p&lt;0.001) by day+180.</a:t>
            </a:r>
          </a:p>
          <a:p>
            <a:pPr marL="468767" indent="-468767">
              <a:buFont typeface="Arial" panose="020B0604020202020204" pitchFamily="34" charset="0"/>
              <a:buChar char="•"/>
            </a:pPr>
            <a:r>
              <a:rPr lang="en-US" sz="3076" dirty="0">
                <a:latin typeface="Arial" panose="020B0604020202020204" pitchFamily="34" charset="0"/>
                <a:cs typeface="Arial" panose="020B0604020202020204" pitchFamily="34" charset="0"/>
              </a:rPr>
              <a:t>Our real-world data highlights the need for improved management strategies for CMV in HCT recipients.  </a:t>
            </a:r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FF72FC62-7CCB-4E74-8AEB-0E716FA90866}"/>
              </a:ext>
            </a:extLst>
          </p:cNvPr>
          <p:cNvSpPr txBox="1">
            <a:spLocks/>
          </p:cNvSpPr>
          <p:nvPr/>
        </p:nvSpPr>
        <p:spPr>
          <a:xfrm>
            <a:off x="968188" y="17273396"/>
            <a:ext cx="30982024" cy="8321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284D86"/>
            </a:solidFill>
          </a:ln>
        </p:spPr>
        <p:txBody>
          <a:bodyPr wrap="square" lIns="96285" tIns="96285" rIns="96285" bIns="96285" anchor="t" anchorCtr="0">
            <a:spAutoFit/>
          </a:bodyPr>
          <a:lstStyle>
            <a:lvl1pPr marL="0" indent="0" algn="ctr" defTabSz="4215567" rtl="0" eaLnBrk="1" latinLnBrk="0" hangingPunct="1">
              <a:spcBef>
                <a:spcPts val="0"/>
              </a:spcBef>
              <a:buFont typeface="Arial" pitchFamily="34" charset="0"/>
              <a:buNone/>
              <a:defRPr sz="4200" b="1" u="none" kern="1200" baseline="0">
                <a:solidFill>
                  <a:srgbClr val="294E8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3425148" indent="-1317365" algn="l" defTabSz="421556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5269459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7377242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83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9485025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83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1592809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00592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808376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916159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306" dirty="0"/>
              <a:t>RESULTS</a:t>
            </a:r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FB35D499-A2A6-4DED-AE51-E75699BD02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84581"/>
              </p:ext>
            </p:extLst>
          </p:nvPr>
        </p:nvGraphicFramePr>
        <p:xfrm>
          <a:off x="1882016" y="19954839"/>
          <a:ext cx="7794840" cy="91998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993872">
                  <a:extLst>
                    <a:ext uri="{9D8B030D-6E8A-4147-A177-3AD203B41FA5}">
                      <a16:colId xmlns:a16="http://schemas.microsoft.com/office/drawing/2014/main" val="253269261"/>
                    </a:ext>
                  </a:extLst>
                </a:gridCol>
                <a:gridCol w="1505557">
                  <a:extLst>
                    <a:ext uri="{9D8B030D-6E8A-4147-A177-3AD203B41FA5}">
                      <a16:colId xmlns:a16="http://schemas.microsoft.com/office/drawing/2014/main" val="1213198005"/>
                    </a:ext>
                  </a:extLst>
                </a:gridCol>
                <a:gridCol w="1295411">
                  <a:extLst>
                    <a:ext uri="{9D8B030D-6E8A-4147-A177-3AD203B41FA5}">
                      <a16:colId xmlns:a16="http://schemas.microsoft.com/office/drawing/2014/main" val="3618742865"/>
                    </a:ext>
                  </a:extLst>
                </a:gridCol>
              </a:tblGrid>
              <a:tr h="87007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Clinical Characteristics</a:t>
                      </a:r>
                      <a:endParaRPr lang="en-US" sz="3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Overall N=368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9824772"/>
                  </a:ext>
                </a:extLst>
              </a:tr>
              <a:tr h="41863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Underlying Disease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38927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Leukemia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186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51%</a:t>
                      </a:r>
                      <a:endParaRPr lang="en-US" sz="29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6921301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Lymphoma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51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70635485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Other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131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36%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108255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HLA match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29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21049908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Matched related donor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117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72120024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Matched unrelated donor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192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52%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35251654"/>
                  </a:ext>
                </a:extLst>
              </a:tr>
              <a:tr h="87007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Mismatched (related or unrelated)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59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0224894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Stem cell source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933962412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Peripheral blood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319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87%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27383927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Bone Marrow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49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8572403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Conditioning regimen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955284560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Myeloablative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226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61%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16795487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Reduced intensity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111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6174220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 vivo T-cell depletion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156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474701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CMV Risk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700385302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High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192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52%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74563025"/>
                  </a:ext>
                </a:extLst>
              </a:tr>
              <a:tr h="43412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Low</a:t>
                      </a:r>
                      <a:endParaRPr lang="en-US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176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9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48%</a:t>
                      </a:r>
                      <a:endParaRPr lang="en-US" sz="29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0314" marR="70314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7188729"/>
                  </a:ext>
                </a:extLst>
              </a:tr>
            </a:tbl>
          </a:graphicData>
        </a:graphic>
      </p:graphicFrame>
      <p:sp>
        <p:nvSpPr>
          <p:cNvPr id="41" name="Rectangle 40">
            <a:extLst>
              <a:ext uri="{FF2B5EF4-FFF2-40B4-BE49-F238E27FC236}">
                <a16:creationId xmlns:a16="http://schemas.microsoft.com/office/drawing/2014/main" id="{2DF07778-AD54-48AE-8319-C83D17D4E255}"/>
              </a:ext>
            </a:extLst>
          </p:cNvPr>
          <p:cNvSpPr/>
          <p:nvPr/>
        </p:nvSpPr>
        <p:spPr>
          <a:xfrm>
            <a:off x="10566212" y="18344404"/>
            <a:ext cx="12545600" cy="15505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84D86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3076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High risk patients had higher incidence, earlier onset of CMV viremia and earlier initiation of PET compared with low risk patients.</a:t>
            </a:r>
            <a:endParaRPr lang="en-US" sz="3076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8B47EA5-FFAE-4448-BF11-03509919DF3D}"/>
              </a:ext>
            </a:extLst>
          </p:cNvPr>
          <p:cNvSpPr/>
          <p:nvPr/>
        </p:nvSpPr>
        <p:spPr>
          <a:xfrm>
            <a:off x="1520786" y="18208613"/>
            <a:ext cx="8406794" cy="16148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94E88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20"/>
              </a:spcAft>
            </a:pPr>
            <a:r>
              <a:rPr lang="en-US" sz="3076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Among 368 CMV R+ recipients included in this study, over half of the recipients were male with an average age of 55.9 years.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2CB5D24-DBF6-4EF1-B60A-23F9FA70371F}"/>
              </a:ext>
            </a:extLst>
          </p:cNvPr>
          <p:cNvSpPr/>
          <p:nvPr/>
        </p:nvSpPr>
        <p:spPr>
          <a:xfrm>
            <a:off x="23881823" y="18338743"/>
            <a:ext cx="7515791" cy="16148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94E88"/>
            </a:solidFill>
          </a:ln>
        </p:spPr>
        <p:txBody>
          <a:bodyPr wrap="square">
            <a:spAutoFit/>
          </a:bodyPr>
          <a:lstStyle/>
          <a:p>
            <a:pPr marL="410171" algn="ctr">
              <a:lnSpc>
                <a:spcPct val="107000"/>
              </a:lnSpc>
              <a:spcAft>
                <a:spcPts val="820"/>
              </a:spcAft>
            </a:pPr>
            <a:r>
              <a:rPr lang="en-US" sz="3076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CMV outcomes (End organ disease, antiviral resistance) at day+180 among PET group</a:t>
            </a:r>
            <a:endParaRPr lang="en-US" sz="3076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EADDB79-900D-4D18-9A12-CA4B095FD899}"/>
              </a:ext>
            </a:extLst>
          </p:cNvPr>
          <p:cNvSpPr/>
          <p:nvPr/>
        </p:nvSpPr>
        <p:spPr>
          <a:xfrm>
            <a:off x="23912804" y="27546133"/>
            <a:ext cx="7453827" cy="1569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1575" indent="-351575">
              <a:lnSpc>
                <a:spcPct val="107000"/>
              </a:lnSpc>
              <a:spcAft>
                <a:spcPts val="820"/>
              </a:spcAft>
              <a:buFont typeface="Symbol" panose="05050102010706020507" pitchFamily="18" charset="2"/>
              <a:buChar char=""/>
            </a:pPr>
            <a:r>
              <a:rPr lang="en-US" sz="205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17 patients developed EOD (gastrointestinal disease in 12, retinitis in 1, pneumonitis and encephalitis in 2 patients each); </a:t>
            </a:r>
          </a:p>
          <a:p>
            <a:pPr marL="351575" indent="-351575">
              <a:lnSpc>
                <a:spcPct val="107000"/>
              </a:lnSpc>
              <a:spcAft>
                <a:spcPts val="820"/>
              </a:spcAft>
              <a:buFont typeface="Symbol" panose="05050102010706020507" pitchFamily="18" charset="2"/>
              <a:buChar char=""/>
            </a:pPr>
            <a:r>
              <a:rPr lang="en-US" sz="205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 patients developed CMV resistance: (val)Ganciclovir 5 patients, Cidofovir 1 patient and Cidofovir+Foscarnet 1 patient.</a:t>
            </a:r>
          </a:p>
        </p:txBody>
      </p:sp>
      <p:graphicFrame>
        <p:nvGraphicFramePr>
          <p:cNvPr id="52" name="Chart 51">
            <a:extLst>
              <a:ext uri="{FF2B5EF4-FFF2-40B4-BE49-F238E27FC236}">
                <a16:creationId xmlns:a16="http://schemas.microsoft.com/office/drawing/2014/main" id="{907DDCEF-A420-4ADF-90DA-3097D7EC34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0074379"/>
              </p:ext>
            </p:extLst>
          </p:nvPr>
        </p:nvGraphicFramePr>
        <p:xfrm>
          <a:off x="1882016" y="31022132"/>
          <a:ext cx="8499703" cy="58041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3" name="Rectangle 52">
            <a:extLst>
              <a:ext uri="{FF2B5EF4-FFF2-40B4-BE49-F238E27FC236}">
                <a16:creationId xmlns:a16="http://schemas.microsoft.com/office/drawing/2014/main" id="{754253F2-F3AF-4203-BCC4-5AB771178C61}"/>
              </a:ext>
            </a:extLst>
          </p:cNvPr>
          <p:cNvSpPr/>
          <p:nvPr/>
        </p:nvSpPr>
        <p:spPr>
          <a:xfrm>
            <a:off x="1558529" y="29284102"/>
            <a:ext cx="9073914" cy="15505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94E88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3076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Patients in PET group had longer inpatient stays for HCT admission than patients in NO PET group </a:t>
            </a:r>
            <a:endParaRPr lang="en-US" sz="3076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4" name="Chart 53">
            <a:extLst>
              <a:ext uri="{FF2B5EF4-FFF2-40B4-BE49-F238E27FC236}">
                <a16:creationId xmlns:a16="http://schemas.microsoft.com/office/drawing/2014/main" id="{5D7FE001-373C-4689-9201-25524D0E68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6519772"/>
              </p:ext>
            </p:extLst>
          </p:nvPr>
        </p:nvGraphicFramePr>
        <p:xfrm>
          <a:off x="12559675" y="30719193"/>
          <a:ext cx="8792118" cy="6045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5" name="Rectangle 54">
            <a:extLst>
              <a:ext uri="{FF2B5EF4-FFF2-40B4-BE49-F238E27FC236}">
                <a16:creationId xmlns:a16="http://schemas.microsoft.com/office/drawing/2014/main" id="{C8FEB994-D720-4573-8DB6-710B8F5C8437}"/>
              </a:ext>
            </a:extLst>
          </p:cNvPr>
          <p:cNvSpPr/>
          <p:nvPr/>
        </p:nvSpPr>
        <p:spPr>
          <a:xfrm>
            <a:off x="11743607" y="29274121"/>
            <a:ext cx="10404735" cy="1065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94E88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3076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greater proportion of patients within the PET group required readmission</a:t>
            </a:r>
            <a:endParaRPr lang="en-US" sz="3076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75F9D82-DB49-46D9-9AA9-C2F96947D8F7}"/>
              </a:ext>
            </a:extLst>
          </p:cNvPr>
          <p:cNvSpPr/>
          <p:nvPr/>
        </p:nvSpPr>
        <p:spPr>
          <a:xfrm>
            <a:off x="23195893" y="29311466"/>
            <a:ext cx="8324011" cy="1065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294E88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3076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Overall, PET group had higher rates of readmission </a:t>
            </a:r>
            <a:endParaRPr lang="en-US" sz="3076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Text Placeholder 9">
            <a:extLst>
              <a:ext uri="{FF2B5EF4-FFF2-40B4-BE49-F238E27FC236}">
                <a16:creationId xmlns:a16="http://schemas.microsoft.com/office/drawing/2014/main" id="{6294C51A-784C-4C0D-B81A-3FC9A1EA8F6C}"/>
              </a:ext>
            </a:extLst>
          </p:cNvPr>
          <p:cNvSpPr txBox="1">
            <a:spLocks/>
          </p:cNvSpPr>
          <p:nvPr/>
        </p:nvSpPr>
        <p:spPr>
          <a:xfrm>
            <a:off x="1790868" y="42638159"/>
            <a:ext cx="19975989" cy="991023"/>
          </a:xfrm>
          <a:prstGeom prst="rect">
            <a:avLst/>
          </a:prstGeom>
        </p:spPr>
        <p:txBody>
          <a:bodyPr/>
          <a:lstStyle>
            <a:lvl1pPr marL="1580838" indent="-1580838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9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3425148" indent="-1317365" algn="l" defTabSz="421556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5269459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7377242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83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9485025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83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1592809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00592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808376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916159" indent="-1053892" algn="l" defTabSz="42155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27363" indent="-527363">
              <a:buFont typeface="+mj-lt"/>
              <a:buAutoNum type="arabicPeriod"/>
            </a:pPr>
            <a:r>
              <a:rPr lang="en-US" sz="2051" dirty="0"/>
              <a:t>Green ML, </a:t>
            </a:r>
            <a:r>
              <a:rPr lang="en-US" sz="2051" dirty="0" err="1"/>
              <a:t>Leisenring</a:t>
            </a:r>
            <a:r>
              <a:rPr lang="en-US" sz="2051" dirty="0"/>
              <a:t> W, </a:t>
            </a:r>
            <a:r>
              <a:rPr lang="en-US" sz="2051" dirty="0" err="1"/>
              <a:t>Xie</a:t>
            </a:r>
            <a:r>
              <a:rPr lang="en-US" sz="2051" dirty="0"/>
              <a:t> H, et al. Cytomegalovirus viral load and mortality after haemopoietic stem cell transplantation in the era of pre-emptive therapy: a retrospective cohort study. </a:t>
            </a:r>
            <a:r>
              <a:rPr lang="en-US" sz="2051" i="1" dirty="0"/>
              <a:t>Lancet </a:t>
            </a:r>
            <a:r>
              <a:rPr lang="en-US" sz="2051" i="1" dirty="0" err="1"/>
              <a:t>Haematol</a:t>
            </a:r>
            <a:r>
              <a:rPr lang="en-US" sz="2051" dirty="0"/>
              <a:t>. 2016;3: e119–e127.</a:t>
            </a:r>
          </a:p>
          <a:p>
            <a:pPr marL="527363" indent="-527363">
              <a:buFont typeface="+mj-lt"/>
              <a:buAutoNum type="arabicPeriod"/>
            </a:pPr>
            <a:r>
              <a:rPr lang="en-US" sz="2051" dirty="0"/>
              <a:t>de la </a:t>
            </a:r>
            <a:r>
              <a:rPr lang="en-US" sz="2051" dirty="0" err="1"/>
              <a:t>Camara</a:t>
            </a:r>
            <a:r>
              <a:rPr lang="en-US" sz="2051" dirty="0"/>
              <a:t> R. CMV in hematopoietic stem cell transplantation. </a:t>
            </a:r>
            <a:r>
              <a:rPr lang="en-US" sz="2051" i="1" dirty="0" err="1"/>
              <a:t>Mediterr</a:t>
            </a:r>
            <a:r>
              <a:rPr lang="en-US" sz="2051" i="1" dirty="0"/>
              <a:t> J </a:t>
            </a:r>
            <a:r>
              <a:rPr lang="en-US" sz="2051" i="1" dirty="0" err="1"/>
              <a:t>Hematol</a:t>
            </a:r>
            <a:r>
              <a:rPr lang="en-US" sz="2051" i="1" dirty="0"/>
              <a:t> Infect Dis</a:t>
            </a:r>
            <a:r>
              <a:rPr lang="en-US" sz="2051" dirty="0"/>
              <a:t>. 2016;8 e2016031.</a:t>
            </a:r>
          </a:p>
          <a:p>
            <a:endParaRPr lang="en-US" sz="13226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2DF8F7-8518-4E9C-BE92-B41A84955F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4634" y="20398469"/>
            <a:ext cx="6189161" cy="71402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4359F7-5397-42D5-A9BD-0D9741520B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5975" y="20398468"/>
            <a:ext cx="6194955" cy="7140289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46E8CC08-C994-4F95-9E08-C896099F6A7A}"/>
              </a:ext>
            </a:extLst>
          </p:cNvPr>
          <p:cNvGrpSpPr/>
          <p:nvPr/>
        </p:nvGrpSpPr>
        <p:grpSpPr>
          <a:xfrm>
            <a:off x="15507615" y="22309436"/>
            <a:ext cx="1331397" cy="2264885"/>
            <a:chOff x="-26723" y="-85634"/>
            <a:chExt cx="732876" cy="2970743"/>
          </a:xfrm>
        </p:grpSpPr>
        <p:sp>
          <p:nvSpPr>
            <p:cNvPr id="61" name="TextBox 14">
              <a:extLst>
                <a:ext uri="{FF2B5EF4-FFF2-40B4-BE49-F238E27FC236}">
                  <a16:creationId xmlns:a16="http://schemas.microsoft.com/office/drawing/2014/main" id="{434A6E31-BE1E-4EAC-AB6E-85E385778092}"/>
                </a:ext>
              </a:extLst>
            </p:cNvPr>
            <p:cNvSpPr txBox="1"/>
            <p:nvPr/>
          </p:nvSpPr>
          <p:spPr>
            <a:xfrm>
              <a:off x="-3190" y="-85634"/>
              <a:ext cx="709343" cy="71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71" b="1" dirty="0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64.2%</a:t>
              </a:r>
              <a:endParaRPr lang="en-US" sz="2871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65" name="TextBox 15">
              <a:extLst>
                <a:ext uri="{FF2B5EF4-FFF2-40B4-BE49-F238E27FC236}">
                  <a16:creationId xmlns:a16="http://schemas.microsoft.com/office/drawing/2014/main" id="{883516E9-9583-4324-B441-E8183C59AFD1}"/>
                </a:ext>
              </a:extLst>
            </p:cNvPr>
            <p:cNvSpPr txBox="1"/>
            <p:nvPr/>
          </p:nvSpPr>
          <p:spPr>
            <a:xfrm>
              <a:off x="-26723" y="2166809"/>
              <a:ext cx="696976" cy="71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71" b="1" dirty="0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33.0</a:t>
              </a:r>
              <a:r>
                <a:rPr lang="en-US" sz="2461" b="1" dirty="0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%</a:t>
              </a:r>
              <a:endParaRPr lang="en-US" sz="2461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C669830-A084-4FAF-A0A7-8355F2014552}"/>
              </a:ext>
            </a:extLst>
          </p:cNvPr>
          <p:cNvGrpSpPr/>
          <p:nvPr/>
        </p:nvGrpSpPr>
        <p:grpSpPr>
          <a:xfrm>
            <a:off x="21839167" y="21317355"/>
            <a:ext cx="1371860" cy="1334278"/>
            <a:chOff x="-92849" y="-43713"/>
            <a:chExt cx="939772" cy="1588077"/>
          </a:xfrm>
        </p:grpSpPr>
        <p:sp>
          <p:nvSpPr>
            <p:cNvPr id="67" name="TextBox 14">
              <a:extLst>
                <a:ext uri="{FF2B5EF4-FFF2-40B4-BE49-F238E27FC236}">
                  <a16:creationId xmlns:a16="http://schemas.microsoft.com/office/drawing/2014/main" id="{D8243148-7DD6-4E99-AA87-BE6B715A42C1}"/>
                </a:ext>
              </a:extLst>
            </p:cNvPr>
            <p:cNvSpPr txBox="1"/>
            <p:nvPr/>
          </p:nvSpPr>
          <p:spPr>
            <a:xfrm>
              <a:off x="-63717" y="-43713"/>
              <a:ext cx="875888" cy="651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71" b="1" dirty="0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83.3</a:t>
              </a:r>
              <a:r>
                <a:rPr lang="en-US" sz="2461" b="1" dirty="0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%</a:t>
              </a:r>
              <a:endParaRPr lang="en-US" sz="2461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68" name="TextBox 15">
              <a:extLst>
                <a:ext uri="{FF2B5EF4-FFF2-40B4-BE49-F238E27FC236}">
                  <a16:creationId xmlns:a16="http://schemas.microsoft.com/office/drawing/2014/main" id="{D6AA177A-90CF-4356-A43F-3AEDE2F3FF4A}"/>
                </a:ext>
              </a:extLst>
            </p:cNvPr>
            <p:cNvSpPr txBox="1"/>
            <p:nvPr/>
          </p:nvSpPr>
          <p:spPr>
            <a:xfrm>
              <a:off x="-92849" y="892568"/>
              <a:ext cx="939772" cy="651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71" b="1" dirty="0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rPr>
                <a:t>78.1%</a:t>
              </a:r>
              <a:endParaRPr lang="en-US" sz="2871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endParaRPr>
            </a:p>
          </p:txBody>
        </p:sp>
      </p:grpSp>
      <p:graphicFrame>
        <p:nvGraphicFramePr>
          <p:cNvPr id="69" name="Chart 68">
            <a:extLst>
              <a:ext uri="{FF2B5EF4-FFF2-40B4-BE49-F238E27FC236}">
                <a16:creationId xmlns:a16="http://schemas.microsoft.com/office/drawing/2014/main" id="{C2618A53-A68B-4EA0-BA04-AA235536C3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5046940"/>
              </p:ext>
            </p:extLst>
          </p:nvPr>
        </p:nvGraphicFramePr>
        <p:xfrm>
          <a:off x="23195893" y="30719192"/>
          <a:ext cx="8283225" cy="6045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71" name="Chart 70">
            <a:extLst>
              <a:ext uri="{FF2B5EF4-FFF2-40B4-BE49-F238E27FC236}">
                <a16:creationId xmlns:a16="http://schemas.microsoft.com/office/drawing/2014/main" id="{7D78454E-06E3-4C17-8B91-69061A122E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5024123"/>
              </p:ext>
            </p:extLst>
          </p:nvPr>
        </p:nvGraphicFramePr>
        <p:xfrm>
          <a:off x="23881823" y="20398468"/>
          <a:ext cx="7515791" cy="70890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72" name="Text Box 2">
            <a:extLst>
              <a:ext uri="{FF2B5EF4-FFF2-40B4-BE49-F238E27FC236}">
                <a16:creationId xmlns:a16="http://schemas.microsoft.com/office/drawing/2014/main" id="{6A76B1CC-9C47-4968-86DC-85DADD75F3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18050" y="25660535"/>
            <a:ext cx="2264633" cy="85465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3753" tIns="46876" rIns="93753" bIns="46876" anchor="t" anchorCtr="0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7000"/>
              </a:lnSpc>
              <a:spcAft>
                <a:spcPts val="820"/>
              </a:spcAft>
            </a:pPr>
            <a:r>
              <a:rPr lang="en-US" sz="2461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Low Risk (n=176)</a:t>
            </a:r>
            <a:endParaRPr lang="en-US" sz="2461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3" name="Text Box 2">
            <a:extLst>
              <a:ext uri="{FF2B5EF4-FFF2-40B4-BE49-F238E27FC236}">
                <a16:creationId xmlns:a16="http://schemas.microsoft.com/office/drawing/2014/main" id="{CED50F37-0AF8-4949-AC0D-961ADB90A6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12654" y="25676408"/>
            <a:ext cx="2138077" cy="844076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3753" tIns="46876" rIns="93753" bIns="46876" anchor="t" anchorCtr="0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7000"/>
              </a:lnSpc>
              <a:spcAft>
                <a:spcPts val="820"/>
              </a:spcAft>
            </a:pPr>
            <a:r>
              <a:rPr lang="en-US" sz="2461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High Risk (n=192)</a:t>
            </a:r>
            <a:endParaRPr lang="en-US" sz="2461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750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3229</TotalTime>
  <Words>1084</Words>
  <Application>Microsoft Office PowerPoint</Application>
  <PresentationFormat>Custom</PresentationFormat>
  <Paragraphs>116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Symbol</vt:lpstr>
      <vt:lpstr>Times New Roman</vt:lpstr>
      <vt:lpstr>Trebuchet MS</vt:lpstr>
      <vt:lpstr>Office Theme</vt:lpstr>
      <vt:lpstr>CMV Outcomes and Health Care Resource Utilization in CMV-seropositive (R+) Hematopoietic Stem Cell Transplant (HCT) Recipients Managed with Pre-emptive Therapy (PET)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Ebmt</dc:creator>
  <cp:lastModifiedBy>Fang, Jiaqi/Sloan Kettering Institute</cp:lastModifiedBy>
  <cp:revision>202</cp:revision>
  <dcterms:created xsi:type="dcterms:W3CDTF">2014-12-29T08:14:33Z</dcterms:created>
  <dcterms:modified xsi:type="dcterms:W3CDTF">2019-03-20T19:12:34Z</dcterms:modified>
</cp:coreProperties>
</file>

<file path=docProps/thumbnail.jpeg>
</file>